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77" r:id="rId1"/>
  </p:sldMasterIdLst>
  <p:notesMasterIdLst>
    <p:notesMasterId r:id="rId86"/>
  </p:notesMasterIdLst>
  <p:handoutMasterIdLst>
    <p:handoutMasterId r:id="rId87"/>
  </p:handoutMasterIdLst>
  <p:sldIdLst>
    <p:sldId id="810" r:id="rId2"/>
    <p:sldId id="671" r:id="rId3"/>
    <p:sldId id="672" r:id="rId4"/>
    <p:sldId id="673" r:id="rId5"/>
    <p:sldId id="676" r:id="rId6"/>
    <p:sldId id="677" r:id="rId7"/>
    <p:sldId id="760" r:id="rId8"/>
    <p:sldId id="761" r:id="rId9"/>
    <p:sldId id="762" r:id="rId10"/>
    <p:sldId id="678" r:id="rId11"/>
    <p:sldId id="681" r:id="rId12"/>
    <p:sldId id="767" r:id="rId13"/>
    <p:sldId id="768" r:id="rId14"/>
    <p:sldId id="770" r:id="rId15"/>
    <p:sldId id="764" r:id="rId16"/>
    <p:sldId id="765" r:id="rId17"/>
    <p:sldId id="763" r:id="rId18"/>
    <p:sldId id="682" r:id="rId19"/>
    <p:sldId id="683" r:id="rId20"/>
    <p:sldId id="766" r:id="rId21"/>
    <p:sldId id="684" r:id="rId22"/>
    <p:sldId id="685" r:id="rId23"/>
    <p:sldId id="686" r:id="rId24"/>
    <p:sldId id="687" r:id="rId25"/>
    <p:sldId id="689" r:id="rId26"/>
    <p:sldId id="694" r:id="rId27"/>
    <p:sldId id="782" r:id="rId28"/>
    <p:sldId id="783" r:id="rId29"/>
    <p:sldId id="695" r:id="rId30"/>
    <p:sldId id="784" r:id="rId31"/>
    <p:sldId id="771" r:id="rId32"/>
    <p:sldId id="791" r:id="rId33"/>
    <p:sldId id="792" r:id="rId34"/>
    <p:sldId id="793" r:id="rId35"/>
    <p:sldId id="794" r:id="rId36"/>
    <p:sldId id="714" r:id="rId37"/>
    <p:sldId id="715" r:id="rId38"/>
    <p:sldId id="716" r:id="rId39"/>
    <p:sldId id="718" r:id="rId40"/>
    <p:sldId id="796" r:id="rId41"/>
    <p:sldId id="798" r:id="rId42"/>
    <p:sldId id="799" r:id="rId43"/>
    <p:sldId id="800" r:id="rId44"/>
    <p:sldId id="801" r:id="rId45"/>
    <p:sldId id="802" r:id="rId46"/>
    <p:sldId id="803" r:id="rId47"/>
    <p:sldId id="804" r:id="rId48"/>
    <p:sldId id="772" r:id="rId49"/>
    <p:sldId id="773" r:id="rId50"/>
    <p:sldId id="774" r:id="rId51"/>
    <p:sldId id="775" r:id="rId52"/>
    <p:sldId id="776" r:id="rId53"/>
    <p:sldId id="777" r:id="rId54"/>
    <p:sldId id="805" r:id="rId55"/>
    <p:sldId id="778" r:id="rId56"/>
    <p:sldId id="806" r:id="rId57"/>
    <p:sldId id="780" r:id="rId58"/>
    <p:sldId id="807" r:id="rId59"/>
    <p:sldId id="809" r:id="rId60"/>
    <p:sldId id="808" r:id="rId61"/>
    <p:sldId id="779" r:id="rId62"/>
    <p:sldId id="720" r:id="rId63"/>
    <p:sldId id="721" r:id="rId64"/>
    <p:sldId id="722" r:id="rId65"/>
    <p:sldId id="723" r:id="rId66"/>
    <p:sldId id="724" r:id="rId67"/>
    <p:sldId id="725" r:id="rId68"/>
    <p:sldId id="726" r:id="rId69"/>
    <p:sldId id="727" r:id="rId70"/>
    <p:sldId id="728" r:id="rId71"/>
    <p:sldId id="729" r:id="rId72"/>
    <p:sldId id="730" r:id="rId73"/>
    <p:sldId id="731" r:id="rId74"/>
    <p:sldId id="732" r:id="rId75"/>
    <p:sldId id="733" r:id="rId76"/>
    <p:sldId id="734" r:id="rId77"/>
    <p:sldId id="743" r:id="rId78"/>
    <p:sldId id="744" r:id="rId79"/>
    <p:sldId id="745" r:id="rId80"/>
    <p:sldId id="746" r:id="rId81"/>
    <p:sldId id="747" r:id="rId82"/>
    <p:sldId id="748" r:id="rId83"/>
    <p:sldId id="749" r:id="rId84"/>
    <p:sldId id="750" r:id="rId85"/>
  </p:sldIdLst>
  <p:sldSz cx="9144000" cy="6858000" type="screen4x3"/>
  <p:notesSz cx="6881813" cy="9296400"/>
  <p:custDataLst>
    <p:tags r:id="rId88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49E800C-FDEF-43D3-B427-D2B24079CC0C}">
          <p14:sldIdLst>
            <p14:sldId id="810"/>
            <p14:sldId id="671"/>
            <p14:sldId id="672"/>
            <p14:sldId id="673"/>
            <p14:sldId id="676"/>
            <p14:sldId id="677"/>
            <p14:sldId id="760"/>
            <p14:sldId id="761"/>
            <p14:sldId id="762"/>
            <p14:sldId id="678"/>
            <p14:sldId id="681"/>
            <p14:sldId id="767"/>
            <p14:sldId id="768"/>
            <p14:sldId id="770"/>
            <p14:sldId id="764"/>
            <p14:sldId id="765"/>
            <p14:sldId id="763"/>
            <p14:sldId id="682"/>
            <p14:sldId id="683"/>
            <p14:sldId id="766"/>
            <p14:sldId id="684"/>
            <p14:sldId id="685"/>
            <p14:sldId id="686"/>
            <p14:sldId id="687"/>
            <p14:sldId id="689"/>
            <p14:sldId id="694"/>
            <p14:sldId id="782"/>
            <p14:sldId id="783"/>
            <p14:sldId id="695"/>
            <p14:sldId id="784"/>
            <p14:sldId id="771"/>
            <p14:sldId id="791"/>
            <p14:sldId id="792"/>
            <p14:sldId id="793"/>
            <p14:sldId id="794"/>
            <p14:sldId id="714"/>
            <p14:sldId id="715"/>
            <p14:sldId id="716"/>
            <p14:sldId id="718"/>
            <p14:sldId id="796"/>
            <p14:sldId id="798"/>
            <p14:sldId id="799"/>
            <p14:sldId id="800"/>
            <p14:sldId id="801"/>
            <p14:sldId id="802"/>
            <p14:sldId id="803"/>
            <p14:sldId id="804"/>
            <p14:sldId id="772"/>
            <p14:sldId id="773"/>
            <p14:sldId id="774"/>
            <p14:sldId id="775"/>
            <p14:sldId id="776"/>
            <p14:sldId id="777"/>
            <p14:sldId id="805"/>
            <p14:sldId id="778"/>
            <p14:sldId id="806"/>
            <p14:sldId id="780"/>
            <p14:sldId id="807"/>
            <p14:sldId id="809"/>
          </p14:sldIdLst>
        </p14:section>
        <p14:section name="Extra Slides" id="{2707A169-205A-497B-A348-939C15CA2A08}">
          <p14:sldIdLst>
            <p14:sldId id="808"/>
            <p14:sldId id="779"/>
            <p14:sldId id="720"/>
            <p14:sldId id="721"/>
            <p14:sldId id="722"/>
            <p14:sldId id="723"/>
            <p14:sldId id="724"/>
            <p14:sldId id="725"/>
            <p14:sldId id="726"/>
            <p14:sldId id="727"/>
            <p14:sldId id="728"/>
            <p14:sldId id="729"/>
            <p14:sldId id="730"/>
            <p14:sldId id="731"/>
            <p14:sldId id="732"/>
            <p14:sldId id="733"/>
            <p14:sldId id="734"/>
            <p14:sldId id="743"/>
            <p14:sldId id="744"/>
            <p14:sldId id="745"/>
            <p14:sldId id="746"/>
            <p14:sldId id="747"/>
            <p14:sldId id="748"/>
            <p14:sldId id="749"/>
            <p14:sldId id="75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8">
          <p15:clr>
            <a:srgbClr val="A4A3A4"/>
          </p15:clr>
        </p15:guide>
        <p15:guide id="2" pos="2168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20000"/>
    <a:srgbClr val="1923F3"/>
    <a:srgbClr val="FFFFFF"/>
    <a:srgbClr val="000000"/>
    <a:srgbClr val="0D0163"/>
    <a:srgbClr val="9A0000"/>
    <a:srgbClr val="5B7CC6"/>
    <a:srgbClr val="141DD2"/>
    <a:srgbClr val="3728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4580" autoAdjust="0"/>
    <p:restoredTop sz="85990" autoAdjust="0"/>
  </p:normalViewPr>
  <p:slideViewPr>
    <p:cSldViewPr>
      <p:cViewPr varScale="1">
        <p:scale>
          <a:sx n="64" d="100"/>
          <a:sy n="64" d="100"/>
        </p:scale>
        <p:origin x="924" y="6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1014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93" d="100"/>
        <a:sy n="93" d="100"/>
      </p:scale>
      <p:origin x="0" y="-6600"/>
    </p:cViewPr>
  </p:sorterViewPr>
  <p:notesViewPr>
    <p:cSldViewPr>
      <p:cViewPr varScale="1">
        <p:scale>
          <a:sx n="68" d="100"/>
          <a:sy n="68" d="100"/>
        </p:scale>
        <p:origin x="-2826" y="-108"/>
      </p:cViewPr>
      <p:guideLst>
        <p:guide orient="horz" pos="2928"/>
        <p:guide pos="2168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presProps" Target="pres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viewProps" Target="viewProp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gs" Target="tags/tag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handoutMaster" Target="handoutMasters/handout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97513" y="0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4F01DC-8B21-4069-A6DE-2C94F09390F4}" type="datetimeFigureOut">
              <a:rPr lang="en-US" smtClean="0"/>
              <a:pPr/>
              <a:t>1/4/2015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8829675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97513" y="8829675"/>
            <a:ext cx="2982742" cy="46513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8AE5C26-C777-41D0-827F-5A3C59476849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583078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98102" y="0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A483A41A-98F1-4006-9F6E-CF0A045667E8}" type="datetimeFigureOut">
              <a:rPr lang="en-US" smtClean="0"/>
              <a:pPr/>
              <a:t>1/4/2015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7600" y="696913"/>
            <a:ext cx="4646613" cy="34861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8182" y="4415790"/>
            <a:ext cx="5505450" cy="4183380"/>
          </a:xfrm>
          <a:prstGeom prst="rect">
            <a:avLst/>
          </a:prstGeom>
        </p:spPr>
        <p:txBody>
          <a:bodyPr vert="horz" lIns="93177" tIns="46589" rIns="93177" bIns="46589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98102" y="8829967"/>
            <a:ext cx="2982119" cy="464820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08E3BB6A-C8C6-4CE1-B31D-D41FC741C6B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26460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www.public.asu.edu</a:t>
            </a:r>
            <a:r>
              <a:rPr lang="en-US" dirty="0" smtClean="0"/>
              <a:t>/~jtang20/</a:t>
            </a:r>
            <a:r>
              <a:rPr lang="en-US" dirty="0" err="1" smtClean="0"/>
              <a:t>Recommendation.htm</a:t>
            </a:r>
            <a:endParaRPr lang="en-US" dirty="0" smtClean="0"/>
          </a:p>
          <a:p>
            <a:r>
              <a:rPr lang="en-US" dirty="0" smtClean="0"/>
              <a:t>http://</a:t>
            </a:r>
            <a:r>
              <a:rPr lang="en-US" dirty="0" err="1" smtClean="0"/>
              <a:t>www.public.asu.edu</a:t>
            </a:r>
            <a:r>
              <a:rPr lang="en-US" dirty="0" smtClean="0"/>
              <a:t>/~hgao16/recsys2014.html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9553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Non-Preference Aggregation (See the four methods in slide): Max(averages of all), Max(least’s of all), Max(max’s of all)</a:t>
            </a:r>
          </a:p>
          <a:p>
            <a:r>
              <a:rPr lang="en-US" dirty="0" smtClean="0"/>
              <a:t>Preference Aggregation</a:t>
            </a:r>
          </a:p>
          <a:p>
            <a:pPr lvl="1"/>
            <a:r>
              <a:rPr lang="en-US" dirty="0" smtClean="0"/>
              <a:t>Merging of recommendations made for individuals</a:t>
            </a:r>
          </a:p>
          <a:p>
            <a:pPr lvl="1"/>
            <a:r>
              <a:rPr lang="en-US" dirty="0" smtClean="0"/>
              <a:t>Aggregation of ratings for individuals</a:t>
            </a:r>
          </a:p>
          <a:p>
            <a:pPr lvl="1"/>
            <a:r>
              <a:rPr lang="en-US" dirty="0" smtClean="0"/>
              <a:t>Construction of group preference models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5542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 Satisfaction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19649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Recommendation using Social Context. When utilizing social information, we can 1) utilize this information independently, 2) add it to user-rating matrix, or 3) constrain recommendations with it.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7653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R:</a:t>
            </a:r>
            <a:r>
              <a:rPr lang="en-US" baseline="0" dirty="0" smtClean="0"/>
              <a:t> Rating matrix, </a:t>
            </a:r>
          </a:p>
          <a:p>
            <a:r>
              <a:rPr lang="en-US" baseline="0" dirty="0" smtClean="0"/>
              <a:t>U: New representation for users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Lambda_1 and Lambda_2 are predefined non-negative constants</a:t>
            </a:r>
          </a:p>
          <a:p>
            <a:endParaRPr lang="en-US" baseline="0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1419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where β is the constant that controls the eﬀect of social network regularization.</a:t>
            </a:r>
          </a:p>
          <a:p>
            <a:r>
              <a:rPr lang="en-US" dirty="0" smtClean="0"/>
              <a:t>A local minimum for this optimization problem can be obtained using gradient-descent-based approaches. To solve this problem, we can compute the gradient with respect to </a:t>
            </a:r>
            <a:r>
              <a:rPr lang="en-US" dirty="0" err="1" smtClean="0"/>
              <a:t>U</a:t>
            </a:r>
            <a:r>
              <a:rPr lang="en-US" baseline="-25000" dirty="0" err="1" smtClean="0"/>
              <a:t>i</a:t>
            </a:r>
            <a:r>
              <a:rPr lang="en-US" dirty="0" err="1" smtClean="0"/>
              <a:t>’s</a:t>
            </a:r>
            <a:r>
              <a:rPr lang="en-US" dirty="0" smtClean="0"/>
              <a:t> and V</a:t>
            </a:r>
            <a:r>
              <a:rPr lang="en-US" baseline="-25000" dirty="0" smtClean="0"/>
              <a:t>i</a:t>
            </a:r>
            <a:r>
              <a:rPr lang="en-US" dirty="0" smtClean="0"/>
              <a:t>’s and perform a gradient descent-based method.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28469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Average rating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39321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19188" y="698500"/>
            <a:ext cx="4643437" cy="34845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Serendipity</a:t>
            </a:r>
          </a:p>
          <a:p>
            <a:r>
              <a:rPr lang="en-US" dirty="0" smtClean="0"/>
              <a:t>ramp-up efforts</a:t>
            </a:r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2059543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19188" y="698500"/>
            <a:ext cx="4643437" cy="34845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55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95870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basically a measure</a:t>
            </a:r>
            <a:r>
              <a:rPr lang="en-US" baseline="0" dirty="0" smtClean="0"/>
              <a:t> called </a:t>
            </a:r>
            <a:r>
              <a:rPr lang="en-US" dirty="0" smtClean="0"/>
              <a:t>Confidence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55386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video’s popularity</a:t>
            </a:r>
            <a:r>
              <a:rPr lang="en-US" baseline="0" dirty="0" smtClean="0"/>
              <a:t> is its number of views.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7993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Choice</a:t>
            </a:r>
            <a:r>
              <a:rPr lang="en-US" baseline="0" dirty="0" smtClean="0"/>
              <a:t> paralysis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11965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19188" y="698500"/>
            <a:ext cx="4643437" cy="34845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46206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19188" y="698500"/>
            <a:ext cx="4643437" cy="34845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38583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1119188" y="698500"/>
            <a:ext cx="4643437" cy="3484563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E7A11710-6318-4617-9CDC-41D645B51453}" type="slidenum">
              <a:rPr lang="de-DE" smtClean="0"/>
              <a:pPr>
                <a:defRPr/>
              </a:pPr>
              <a:t>82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6669267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11201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Left</a:t>
            </a:r>
            <a:r>
              <a:rPr lang="en-US" baseline="0" dirty="0" smtClean="0"/>
              <a:t> panel is user profile (or model), right panel is the recommendation result used the user profile.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2114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52143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Can we use </a:t>
            </a:r>
            <a:r>
              <a:rPr lang="en-US" dirty="0" err="1" smtClean="0"/>
              <a:t>Jaccard</a:t>
            </a:r>
            <a:r>
              <a:rPr lang="en-US" baseline="0" dirty="0" smtClean="0"/>
              <a:t> index J(A,B) = |A^B|/|</a:t>
            </a:r>
            <a:r>
              <a:rPr lang="en-US" baseline="0" dirty="0" err="1" smtClean="0"/>
              <a:t>AvB</a:t>
            </a:r>
            <a:r>
              <a:rPr lang="en-US" baseline="0" dirty="0" smtClean="0"/>
              <a:t>|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0362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Predict</a:t>
            </a:r>
            <a:r>
              <a:rPr lang="en-US" baseline="0" dirty="0" smtClean="0"/>
              <a:t> Jane’s rating for Aladdin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09548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Page 252. k&lt;&lt;min(</a:t>
            </a:r>
            <a:r>
              <a:rPr lang="en-US" dirty="0" err="1" smtClean="0"/>
              <a:t>m,n</a:t>
            </a:r>
            <a:r>
              <a:rPr lang="en-US" dirty="0" smtClean="0"/>
              <a:t>);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Eckart</a:t>
            </a:r>
            <a:r>
              <a:rPr lang="en-US" baseline="0" dirty="0" smtClean="0"/>
              <a:t>-Young-</a:t>
            </a:r>
            <a:r>
              <a:rPr lang="en-US" baseline="0" dirty="0" err="1" smtClean="0"/>
              <a:t>Mirsky</a:t>
            </a:r>
            <a:r>
              <a:rPr lang="en-US" baseline="0" dirty="0" smtClean="0"/>
              <a:t> theorem guarantees that C is the best approximation that minimizes </a:t>
            </a:r>
            <a:r>
              <a:rPr lang="en-US" baseline="0" dirty="0" err="1" smtClean="0"/>
              <a:t>Frobenius</a:t>
            </a:r>
            <a:r>
              <a:rPr lang="en-US" baseline="0" dirty="0" smtClean="0"/>
              <a:t> norm.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3667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After most similar items or users are found in the lower k-dimensional space, one can follow the same process outlined in user-based or item-based collaborative ﬁltering to ﬁnd the ratings for an unknown item. </a:t>
            </a:r>
          </a:p>
          <a:p>
            <a:r>
              <a:rPr lang="en-US" dirty="0" smtClean="0"/>
              <a:t>For instance, we showed in Example 9.3 (see Figure 9.1) that if we are predicting the rating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Jill,Lion</a:t>
            </a:r>
            <a:r>
              <a:rPr lang="en-US" dirty="0" smtClean="0"/>
              <a:t> King and assume that neighborhood size is 1, item-based CF uses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Jill,Aladdin</a:t>
            </a:r>
            <a:r>
              <a:rPr lang="en-US" dirty="0" smtClean="0"/>
              <a:t> , because Aladdin is closest to Lion King. Similarly, user-based collaborative ﬁltering uses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John,Lion</a:t>
            </a:r>
            <a:r>
              <a:rPr lang="en-US" dirty="0" smtClean="0"/>
              <a:t> King , because John is the closest user to Jill.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8E3BB6A-C8C6-4CE1-B31D-D41FC741C6B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78378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0" y="2895600"/>
            <a:ext cx="9144000" cy="1143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none"/>
        </p:style>
        <p:txBody>
          <a:bodyPr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295400" y="990600"/>
            <a:ext cx="6858000" cy="914400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CSE472/598 Social Media Mining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905000" y="4495800"/>
            <a:ext cx="5486400" cy="1676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400"/>
            </a:lvl2pPr>
            <a:lvl3pPr algn="ctr">
              <a:buNone/>
              <a:defRPr sz="1400"/>
            </a:lvl3pPr>
            <a:lvl4pPr algn="ctr">
              <a:buNone/>
              <a:defRPr sz="1400"/>
            </a:lvl4pPr>
            <a:lvl5pPr algn="ctr"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808038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76400"/>
            <a:ext cx="8229600" cy="39925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1613663"/>
      </p:ext>
    </p:extLst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Main 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0" y="3048000"/>
            <a:ext cx="9144000" cy="1143000"/>
          </a:xfrm>
          <a:prstGeom prst="rect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none"/>
        </p:style>
        <p:txBody>
          <a:bodyPr/>
          <a:lstStyle>
            <a:lvl1pPr>
              <a:defRPr sz="40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1" hasCustomPrompt="1"/>
          </p:nvPr>
        </p:nvSpPr>
        <p:spPr>
          <a:xfrm>
            <a:off x="1524000" y="990600"/>
            <a:ext cx="6096000" cy="914400"/>
          </a:xfrm>
          <a:prstGeom prst="rect">
            <a:avLst/>
          </a:prstGeom>
        </p:spPr>
        <p:txBody>
          <a:bodyPr/>
          <a:lstStyle>
            <a:lvl1pPr algn="ctr">
              <a:buNone/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dirty="0" smtClean="0"/>
              <a:t>Social Media Mining</a:t>
            </a:r>
          </a:p>
        </p:txBody>
      </p:sp>
      <p:sp>
        <p:nvSpPr>
          <p:cNvPr id="28" name="Text Placeholder 27"/>
          <p:cNvSpPr>
            <a:spLocks noGrp="1"/>
          </p:cNvSpPr>
          <p:nvPr>
            <p:ph type="body" sz="quarter" idx="12"/>
          </p:nvPr>
        </p:nvSpPr>
        <p:spPr>
          <a:xfrm>
            <a:off x="1905000" y="4495800"/>
            <a:ext cx="5486400" cy="1676400"/>
          </a:xfrm>
          <a:prstGeom prst="rect">
            <a:avLst/>
          </a:prstGeom>
        </p:spPr>
        <p:txBody>
          <a:bodyPr/>
          <a:lstStyle>
            <a:lvl1pPr algn="ctr"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algn="ctr">
              <a:buNone/>
              <a:defRPr sz="1400"/>
            </a:lvl2pPr>
            <a:lvl3pPr algn="ctr">
              <a:buNone/>
              <a:defRPr sz="1400"/>
            </a:lvl3pPr>
            <a:lvl4pPr algn="ctr">
              <a:buNone/>
              <a:defRPr sz="1400"/>
            </a:lvl4pPr>
            <a:lvl5pPr algn="ctr">
              <a:buNone/>
              <a:defRPr sz="14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9858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7" hasCustomPrompt="1"/>
          </p:nvPr>
        </p:nvSpPr>
        <p:spPr>
          <a:xfrm>
            <a:off x="1981200" y="3886200"/>
            <a:ext cx="6858000" cy="24384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none"/>
        </p:style>
        <p:txBody>
          <a:bodyPr anchor="ctr" anchorCtr="0">
            <a:normAutofit/>
          </a:bodyPr>
          <a:lstStyle>
            <a:lvl1pPr algn="l">
              <a:buFont typeface="Arial" pitchFamily="34" charset="0"/>
              <a:buChar char="•"/>
              <a:defRPr sz="3600" b="1">
                <a:solidFill>
                  <a:schemeClr val="accent6">
                    <a:lumMod val="75000"/>
                  </a:schemeClr>
                </a:solidFill>
              </a:defRPr>
            </a:lvl1pPr>
            <a:lvl2pPr algn="l">
              <a:defRPr sz="2000"/>
            </a:lvl2pPr>
            <a:lvl3pPr algn="l">
              <a:defRPr sz="1800"/>
            </a:lvl3pPr>
            <a:lvl4pPr algn="ctr">
              <a:defRPr/>
            </a:lvl4pPr>
            <a:lvl5pPr algn="ctr">
              <a:defRPr/>
            </a:lvl5pPr>
          </a:lstStyle>
          <a:p>
            <a:pPr lvl="0"/>
            <a:r>
              <a:rPr lang="en-US" dirty="0" smtClean="0"/>
              <a:t>Click to edit subtitle</a:t>
            </a:r>
          </a:p>
          <a:p>
            <a:pPr lvl="1"/>
            <a:endParaRPr lang="en-US" dirty="0" smtClean="0"/>
          </a:p>
          <a:p>
            <a:pPr lvl="2"/>
            <a:endParaRPr lang="en-US" dirty="0"/>
          </a:p>
        </p:txBody>
      </p:sp>
      <p:cxnSp>
        <p:nvCxnSpPr>
          <p:cNvPr id="6" name="Straight Connector 5"/>
          <p:cNvCxnSpPr/>
          <p:nvPr/>
        </p:nvCxnSpPr>
        <p:spPr>
          <a:xfrm>
            <a:off x="0" y="838200"/>
            <a:ext cx="91440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81000" y="934720"/>
            <a:ext cx="8458200" cy="28956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none"/>
        </p:style>
        <p:txBody>
          <a:bodyPr anchor="ctr" anchorCtr="0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400" b="1" kern="1200" dirty="0">
                <a:solidFill>
                  <a:schemeClr val="accent6">
                    <a:lumMod val="75000"/>
                  </a:schemeClr>
                </a:solidFill>
                <a:latin typeface="+mn-lt"/>
                <a:ea typeface="+mn-ea"/>
                <a:cs typeface="+mn-cs"/>
              </a:defRPr>
            </a:lvl1pPr>
          </a:lstStyle>
          <a:p>
            <a:pPr marL="342900" lvl="0" indent="-34290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</a:pPr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0" y="533400"/>
            <a:ext cx="9144000" cy="381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001">
            <a:schemeClr val="lt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838200"/>
          </a:xfrm>
          <a:prstGeom prst="rect">
            <a:avLst/>
          </a:prstGeom>
          <a:gradFill>
            <a:gsLst>
              <a:gs pos="0">
                <a:schemeClr val="accent6">
                  <a:shade val="51000"/>
                  <a:satMod val="130000"/>
                  <a:alpha val="60000"/>
                </a:schemeClr>
              </a:gs>
              <a:gs pos="80000">
                <a:schemeClr val="accent6">
                  <a:shade val="93000"/>
                  <a:satMod val="130000"/>
                </a:schemeClr>
              </a:gs>
              <a:gs pos="100000">
                <a:schemeClr val="accent6">
                  <a:shade val="94000"/>
                  <a:satMod val="135000"/>
                </a:schemeClr>
              </a:gs>
            </a:gsLst>
            <a:lin ang="16200000" scaled="0"/>
          </a:gra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lang="en-US" sz="28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ext Wee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Next Week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seful Link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Useful Links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feren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References</a:t>
            </a:r>
            <a:endParaRPr lang="en-US" sz="3000" b="1" kern="1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es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Questions</a:t>
            </a:r>
            <a:endParaRPr lang="en-US" sz="3000" b="1" kern="1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31876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 sz="2800">
                <a:solidFill>
                  <a:schemeClr val="tx1"/>
                </a:solidFill>
              </a:defRPr>
            </a:lvl1pPr>
            <a:lvl2pPr>
              <a:defRPr sz="2400">
                <a:solidFill>
                  <a:schemeClr val="tx1"/>
                </a:solidFill>
              </a:defRPr>
            </a:lvl2pPr>
            <a:lvl3pPr>
              <a:defRPr sz="20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0" y="0"/>
            <a:ext cx="9144000" cy="838200"/>
          </a:xfrm>
          <a:prstGeom prst="rect">
            <a:avLst/>
          </a:prstGeom>
          <a:solidFill>
            <a:srgbClr val="414042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none"/>
        </p:style>
        <p:txBody>
          <a:bodyPr vert="horz" wrap="square" anchor="ctr" anchorCtr="0">
            <a:noAutofit/>
          </a:bodyPr>
          <a:lstStyle/>
          <a:p>
            <a:pPr algn="l" defTabSz="914400" rtl="0" eaLnBrk="1" latinLnBrk="0" hangingPunct="1">
              <a:spcBef>
                <a:spcPct val="0"/>
              </a:spcBef>
              <a:buNone/>
            </a:pPr>
            <a:r>
              <a:rPr lang="en-US" sz="2800" b="1" kern="1200" dirty="0" smtClean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Summary</a:t>
            </a:r>
            <a:endParaRPr lang="en-US" sz="3000" b="1" kern="1200" dirty="0" smtClean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2_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777235" y="6581001"/>
            <a:ext cx="39657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FB637103-1419-456F-855C-A57A93F3EF38}" type="slidenum">
              <a:rPr lang="en-US" sz="1200" smtClean="0">
                <a:solidFill>
                  <a:schemeClr val="bg1"/>
                </a:solidFill>
              </a:rPr>
              <a:pPr/>
              <a:t>‹#›</a:t>
            </a:fld>
            <a:endParaRPr lang="en-US" sz="1200" dirty="0">
              <a:solidFill>
                <a:schemeClr val="bg1"/>
              </a:solidFill>
            </a:endParaRPr>
          </a:p>
        </p:txBody>
      </p:sp>
      <p:grpSp>
        <p:nvGrpSpPr>
          <p:cNvPr id="2" name="Group 14"/>
          <p:cNvGrpSpPr/>
          <p:nvPr/>
        </p:nvGrpSpPr>
        <p:grpSpPr>
          <a:xfrm>
            <a:off x="0" y="6553200"/>
            <a:ext cx="8763001" cy="304801"/>
            <a:chOff x="0" y="6553200"/>
            <a:chExt cx="9144001" cy="304801"/>
          </a:xfrm>
          <a:solidFill>
            <a:srgbClr val="414042"/>
          </a:solidFill>
        </p:grpSpPr>
        <p:sp>
          <p:nvSpPr>
            <p:cNvPr id="16" name="TextBox 15"/>
            <p:cNvSpPr txBox="1"/>
            <p:nvPr/>
          </p:nvSpPr>
          <p:spPr>
            <a:xfrm>
              <a:off x="0" y="6553200"/>
              <a:ext cx="2226365" cy="30480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l"/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Social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Media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Mining</a:t>
              </a:r>
              <a:endParaRPr lang="en-US" sz="1400" b="1" i="0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/>
            <p:cNvSpPr txBox="1"/>
            <p:nvPr userDrawn="1"/>
          </p:nvSpPr>
          <p:spPr>
            <a:xfrm>
              <a:off x="2226366" y="6553200"/>
              <a:ext cx="6917635" cy="3048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i="1" cap="none" spc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Measures and</a:t>
              </a:r>
              <a:r>
                <a:rPr lang="en-US" sz="1400" b="1" i="1" cap="none" spc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 Metrics</a:t>
              </a:r>
              <a:endParaRPr lang="en-US" sz="1400" b="1" i="1" cap="none" spc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8841581" y="6576238"/>
            <a:ext cx="301306" cy="2834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rmAutofit/>
          </a:bodyPr>
          <a:lstStyle/>
          <a:p>
            <a:pPr algn="ctr"/>
            <a:fld id="{FB637103-1419-456F-855C-A57A93F3EF38}" type="slidenum">
              <a:rPr lang="en-US" sz="1200" b="1" smtClean="0">
                <a:solidFill>
                  <a:schemeClr val="tx1"/>
                </a:solidFill>
              </a:rPr>
              <a:pPr algn="ctr"/>
              <a:t>‹#›</a:t>
            </a:fld>
            <a:endParaRPr lang="en-US" sz="1200" b="1" dirty="0">
              <a:solidFill>
                <a:schemeClr val="tx1"/>
              </a:solidFill>
            </a:endParaRPr>
          </a:p>
        </p:txBody>
      </p:sp>
      <p:grpSp>
        <p:nvGrpSpPr>
          <p:cNvPr id="3" name="Group 8"/>
          <p:cNvGrpSpPr/>
          <p:nvPr/>
        </p:nvGrpSpPr>
        <p:grpSpPr>
          <a:xfrm>
            <a:off x="0" y="6553200"/>
            <a:ext cx="8763001" cy="304801"/>
            <a:chOff x="0" y="6553200"/>
            <a:chExt cx="9144001" cy="304801"/>
          </a:xfrm>
          <a:solidFill>
            <a:srgbClr val="414042"/>
          </a:solidFill>
        </p:grpSpPr>
        <p:sp>
          <p:nvSpPr>
            <p:cNvPr id="10" name="TextBox 9"/>
            <p:cNvSpPr txBox="1"/>
            <p:nvPr/>
          </p:nvSpPr>
          <p:spPr>
            <a:xfrm>
              <a:off x="0" y="6553200"/>
              <a:ext cx="2226365" cy="304801"/>
            </a:xfrm>
            <a:prstGeom prst="rect">
              <a:avLst/>
            </a:prstGeom>
          </p:spPr>
          <p:style>
            <a:lnRef idx="1">
              <a:schemeClr val="accent6"/>
            </a:lnRef>
            <a:fillRef idx="3">
              <a:schemeClr val="accent6"/>
            </a:fillRef>
            <a:effectRef idx="2">
              <a:schemeClr val="accent6"/>
            </a:effectRef>
            <a:fontRef idx="minor">
              <a:schemeClr val="lt1"/>
            </a:fontRef>
          </p:style>
          <p:txBody>
            <a:bodyPr wrap="square" rtlCol="0">
              <a:noAutofit/>
            </a:bodyPr>
            <a:lstStyle/>
            <a:p>
              <a:pPr algn="l"/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Social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Media</a:t>
              </a:r>
              <a:r>
                <a:rPr lang="en-US" sz="1400" b="1" i="0" cap="none" spc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 </a:t>
              </a:r>
              <a:r>
                <a:rPr lang="en-US" sz="1400" b="1" i="0" cap="none" spc="0" dirty="0" smtClean="0">
                  <a:ln>
                    <a:noFill/>
                  </a:ln>
                  <a:solidFill>
                    <a:schemeClr val="bg1"/>
                  </a:solidFill>
                  <a:effectLst/>
                </a:rPr>
                <a:t>Mining</a:t>
              </a:r>
              <a:endParaRPr lang="en-US" sz="1400" b="1" i="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/>
            <p:cNvSpPr txBox="1"/>
            <p:nvPr userDrawn="1"/>
          </p:nvSpPr>
          <p:spPr>
            <a:xfrm>
              <a:off x="2226366" y="6553200"/>
              <a:ext cx="6917635" cy="304801"/>
            </a:xfrm>
            <a:prstGeom prst="rect">
              <a:avLst/>
            </a:prstGeom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wrap="square" rtlCol="0" anchor="ctr" anchorCtr="0">
              <a:noAutofit/>
            </a:bodyPr>
            <a:lstStyle/>
            <a:p>
              <a:pPr marL="0" marR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400" b="1" i="1" cap="none" spc="0" dirty="0" smtClean="0">
                  <a:ln>
                    <a:noFill/>
                  </a:ln>
                  <a:solidFill>
                    <a:schemeClr val="tx1"/>
                  </a:solidFill>
                  <a:effectLst/>
                </a:rPr>
                <a:t>Recommendation in Social Media</a:t>
              </a:r>
              <a:endParaRPr lang="en-US" sz="1400" b="1" i="1" cap="none" spc="0" dirty="0">
                <a:ln>
                  <a:noFill/>
                </a:ln>
                <a:solidFill>
                  <a:schemeClr val="tx1"/>
                </a:solidFill>
                <a:effectLst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76" r:id="rId10"/>
    <p:sldLayoutId id="2147483690" r:id="rId11"/>
  </p:sldLayoutIdLst>
  <p:timing>
    <p:tnLst>
      <p:par>
        <p:cTn id="1" dur="indefinite" restart="never" nodeType="tmRoot"/>
      </p:par>
    </p:tnLst>
  </p:timing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emf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2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7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in Social Media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 smtClean="0"/>
              <a:t>Social Media Mining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11104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7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 smtClean="0"/>
              <a:t>Content-based algorithms</a:t>
            </a:r>
          </a:p>
          <a:p>
            <a:pPr lvl="0"/>
            <a:r>
              <a:rPr lang="en-US" dirty="0" smtClean="0"/>
              <a:t>Collaborative filtering</a:t>
            </a: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Classical </a:t>
            </a:r>
            <a:br>
              <a:rPr lang="en-US" dirty="0" smtClean="0"/>
            </a:br>
            <a:r>
              <a:rPr lang="en-US" dirty="0" smtClean="0"/>
              <a:t>Recommendation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235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Content-Based Methods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Content-based recommendation systems are based on the fact that a </a:t>
            </a:r>
            <a:r>
              <a:rPr lang="en-US" dirty="0" smtClean="0"/>
              <a:t>user’s interest </a:t>
            </a:r>
            <a:r>
              <a:rPr lang="en-US" dirty="0"/>
              <a:t>should match the description of the items that she should be </a:t>
            </a:r>
            <a:r>
              <a:rPr lang="en-US" dirty="0" smtClean="0"/>
              <a:t>recommended by </a:t>
            </a:r>
            <a:r>
              <a:rPr lang="en-US" dirty="0"/>
              <a:t>the system. </a:t>
            </a:r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other words, the more similar the </a:t>
            </a:r>
            <a:r>
              <a:rPr lang="en-US" dirty="0" smtClean="0"/>
              <a:t>item’s description to that of </a:t>
            </a:r>
            <a:r>
              <a:rPr lang="en-US" dirty="0"/>
              <a:t>the user’s interest, the </a:t>
            </a:r>
            <a:r>
              <a:rPr lang="en-US" dirty="0" smtClean="0"/>
              <a:t>more likely that </a:t>
            </a:r>
            <a:r>
              <a:rPr lang="en-US" dirty="0"/>
              <a:t>the user </a:t>
            </a:r>
            <a:r>
              <a:rPr lang="en-US" dirty="0" smtClean="0"/>
              <a:t>finds </a:t>
            </a:r>
            <a:r>
              <a:rPr lang="en-US" dirty="0"/>
              <a:t>the item’s recommendation </a:t>
            </a:r>
            <a:r>
              <a:rPr lang="en-US" dirty="0" smtClean="0"/>
              <a:t>interesting.</a:t>
            </a:r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8519" y="4800600"/>
            <a:ext cx="9125481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smtClean="0">
                <a:solidFill>
                  <a:srgbClr val="FF0000"/>
                </a:solidFill>
              </a:rPr>
              <a:t>Finding the similarity between the user and all of the existing items is the core of this type of recommender systems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6687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Content-based Recommendation: An Example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914400"/>
            <a:ext cx="6946604" cy="3733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0225" y="4876800"/>
            <a:ext cx="6962775" cy="140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121142" y="1059988"/>
            <a:ext cx="1402858" cy="3435812"/>
            <a:chOff x="121142" y="1059988"/>
            <a:chExt cx="1402858" cy="3435812"/>
          </a:xfrm>
        </p:grpSpPr>
        <p:sp>
          <p:nvSpPr>
            <p:cNvPr id="5" name="Pentagon 4"/>
            <p:cNvSpPr/>
            <p:nvPr/>
          </p:nvSpPr>
          <p:spPr>
            <a:xfrm>
              <a:off x="146015" y="1059988"/>
              <a:ext cx="1377985" cy="3435812"/>
            </a:xfrm>
            <a:prstGeom prst="homePlate">
              <a:avLst>
                <a:gd name="adj" fmla="val 3434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" name="Rectangle 5"/>
            <p:cNvSpPr/>
            <p:nvPr/>
          </p:nvSpPr>
          <p:spPr>
            <a:xfrm rot="16200000">
              <a:off x="-1360962" y="2552030"/>
              <a:ext cx="34258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/>
                <a:t>Book knowledge base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121142" y="4724400"/>
            <a:ext cx="1402858" cy="1676400"/>
            <a:chOff x="121142" y="1059988"/>
            <a:chExt cx="1402858" cy="3435812"/>
          </a:xfrm>
        </p:grpSpPr>
        <p:sp>
          <p:nvSpPr>
            <p:cNvPr id="12" name="Pentagon 11"/>
            <p:cNvSpPr/>
            <p:nvPr/>
          </p:nvSpPr>
          <p:spPr>
            <a:xfrm>
              <a:off x="146015" y="1059988"/>
              <a:ext cx="1377985" cy="3435812"/>
            </a:xfrm>
            <a:prstGeom prst="homePlate">
              <a:avLst>
                <a:gd name="adj" fmla="val 34348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Rectangle 12"/>
            <p:cNvSpPr/>
            <p:nvPr/>
          </p:nvSpPr>
          <p:spPr>
            <a:xfrm rot="16200000">
              <a:off x="-1360962" y="2552030"/>
              <a:ext cx="3425873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2400" b="1" dirty="0" smtClean="0"/>
                <a:t>User Profile</a:t>
              </a:r>
              <a:endParaRPr lang="en-US" sz="24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3503181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</a:t>
            </a:r>
            <a:r>
              <a:rPr lang="en-US" dirty="0" smtClean="0"/>
              <a:t>Recommendation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810000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Describe </a:t>
            </a:r>
            <a:r>
              <a:rPr lang="en-US" i="1" dirty="0"/>
              <a:t>the items </a:t>
            </a:r>
            <a:r>
              <a:rPr lang="en-US" i="1" dirty="0" smtClean="0"/>
              <a:t>to </a:t>
            </a:r>
            <a:r>
              <a:rPr lang="en-US" i="1" dirty="0"/>
              <a:t>be </a:t>
            </a:r>
            <a:r>
              <a:rPr lang="en-US" i="1" dirty="0" smtClean="0"/>
              <a:t>recommended</a:t>
            </a:r>
            <a:endParaRPr lang="en-US" i="1" dirty="0"/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Create </a:t>
            </a:r>
            <a:r>
              <a:rPr lang="en-US" i="1" dirty="0"/>
              <a:t>a profile of the user that describes the types of items the user likes</a:t>
            </a:r>
          </a:p>
          <a:p>
            <a:pPr marL="514350" indent="-514350">
              <a:buFont typeface="+mj-lt"/>
              <a:buAutoNum type="arabicPeriod"/>
            </a:pPr>
            <a:r>
              <a:rPr lang="en-US" i="1" dirty="0" smtClean="0"/>
              <a:t>Compare </a:t>
            </a:r>
            <a:r>
              <a:rPr lang="en-US" i="1" dirty="0"/>
              <a:t>items </a:t>
            </a:r>
            <a:r>
              <a:rPr lang="en-US" i="1" dirty="0" smtClean="0"/>
              <a:t>with </a:t>
            </a:r>
            <a:r>
              <a:rPr lang="en-US" i="1" dirty="0"/>
              <a:t>the user profile to determine what to </a:t>
            </a:r>
            <a:r>
              <a:rPr lang="en-US" i="1" dirty="0" smtClean="0"/>
              <a:t>recommend</a:t>
            </a:r>
            <a:endParaRPr lang="en-US" i="1" dirty="0"/>
          </a:p>
        </p:txBody>
      </p:sp>
      <p:sp>
        <p:nvSpPr>
          <p:cNvPr id="6" name="Rectangle 5"/>
          <p:cNvSpPr/>
          <p:nvPr/>
        </p:nvSpPr>
        <p:spPr>
          <a:xfrm>
            <a:off x="228600" y="5257800"/>
            <a:ext cx="87630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ct val="20000"/>
              </a:spcBef>
            </a:pPr>
            <a:r>
              <a:rPr lang="en-US" sz="2400" i="1" dirty="0">
                <a:solidFill>
                  <a:srgbClr val="0D0163"/>
                </a:solidFill>
              </a:rPr>
              <a:t>The profile is often </a:t>
            </a:r>
            <a:r>
              <a:rPr lang="en-US" sz="2400" i="1" dirty="0" smtClean="0">
                <a:solidFill>
                  <a:srgbClr val="0D0163"/>
                </a:solidFill>
              </a:rPr>
              <a:t>created, </a:t>
            </a:r>
            <a:r>
              <a:rPr lang="en-US" sz="2400" i="1" dirty="0">
                <a:solidFill>
                  <a:srgbClr val="0D0163"/>
                </a:solidFill>
              </a:rPr>
              <a:t>and updated automatically in response to feedback on the desirability of items that </a:t>
            </a:r>
            <a:r>
              <a:rPr lang="en-US" sz="2400" i="1" dirty="0" smtClean="0">
                <a:solidFill>
                  <a:srgbClr val="0D0163"/>
                </a:solidFill>
              </a:rPr>
              <a:t>are </a:t>
            </a:r>
            <a:r>
              <a:rPr lang="en-US" sz="2400" i="1" dirty="0">
                <a:solidFill>
                  <a:srgbClr val="0D0163"/>
                </a:solidFill>
              </a:rPr>
              <a:t>presented to the </a:t>
            </a:r>
            <a:r>
              <a:rPr lang="en-US" sz="2400" i="1" dirty="0" smtClean="0">
                <a:solidFill>
                  <a:srgbClr val="0D0163"/>
                </a:solidFill>
              </a:rPr>
              <a:t>user</a:t>
            </a:r>
            <a:endParaRPr lang="en-US" sz="2400" i="1" dirty="0">
              <a:solidFill>
                <a:srgbClr val="0D016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8733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Content-based </a:t>
            </a:r>
            <a:r>
              <a:rPr lang="en-US" dirty="0" smtClean="0"/>
              <a:t>Recommendation: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8200" y="1143000"/>
            <a:ext cx="4183122" cy="3143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143000"/>
            <a:ext cx="4215978" cy="316502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337020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Content-Based Methods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To formalize a content-based method, we first represent both user profiles and item descriptions by </a:t>
            </a:r>
            <a:r>
              <a:rPr lang="en-US" dirty="0" err="1"/>
              <a:t>vectorizing</a:t>
            </a:r>
            <a:r>
              <a:rPr lang="en-US" dirty="0"/>
              <a:t> them using a set of k keywords</a:t>
            </a:r>
          </a:p>
          <a:p>
            <a:r>
              <a:rPr lang="en-US" dirty="0" smtClean="0"/>
              <a:t>We can </a:t>
            </a:r>
            <a:r>
              <a:rPr lang="en-US" dirty="0" err="1" smtClean="0"/>
              <a:t>vectorize</a:t>
            </a:r>
            <a:r>
              <a:rPr lang="en-US" dirty="0" smtClean="0"/>
              <a:t> (e.g., using TF-IDF) both users and items and compute their similarity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We can recommend the top most similar items to the user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2077" y="2971800"/>
            <a:ext cx="3597523" cy="6222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8607"/>
          <a:stretch/>
        </p:blipFill>
        <p:spPr>
          <a:xfrm>
            <a:off x="5262950" y="3060619"/>
            <a:ext cx="3413459" cy="44334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3448" y="4007859"/>
            <a:ext cx="8145752" cy="1326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947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Content-Based Recommendation Algorithm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343400"/>
            <a:ext cx="8229600" cy="2042160"/>
          </a:xfrm>
        </p:spPr>
        <p:txBody>
          <a:bodyPr>
            <a:normAutofit/>
          </a:bodyPr>
          <a:lstStyle/>
          <a:p>
            <a:r>
              <a:rPr lang="en-US" dirty="0"/>
              <a:t>In content-based recommendation, we compute the topmost </a:t>
            </a:r>
            <a:r>
              <a:rPr lang="en-US" dirty="0" smtClean="0"/>
              <a:t>similar items </a:t>
            </a:r>
            <a:r>
              <a:rPr lang="en-US" dirty="0"/>
              <a:t>to a user j and then recommend these items in the order of similarity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2947" r="13817"/>
          <a:stretch/>
        </p:blipFill>
        <p:spPr>
          <a:xfrm>
            <a:off x="76199" y="1066800"/>
            <a:ext cx="9052169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56356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5318760"/>
          </a:xfrm>
        </p:spPr>
        <p:txBody>
          <a:bodyPr>
            <a:normAutofit/>
          </a:bodyPr>
          <a:lstStyle/>
          <a:p>
            <a:r>
              <a:rPr lang="en-US" dirty="0"/>
              <a:t>Collaborative filtering is the process of </a:t>
            </a:r>
            <a:r>
              <a:rPr lang="en-US" dirty="0" smtClean="0"/>
              <a:t>selecting information </a:t>
            </a:r>
            <a:r>
              <a:rPr lang="en-US" dirty="0"/>
              <a:t>or </a:t>
            </a:r>
            <a:r>
              <a:rPr lang="en-US" dirty="0" smtClean="0"/>
              <a:t>patterns using </a:t>
            </a:r>
            <a:r>
              <a:rPr lang="en-US" dirty="0"/>
              <a:t>techniques involving collaboration among multiple agents, viewpoints</a:t>
            </a:r>
            <a:r>
              <a:rPr lang="en-US" dirty="0" smtClean="0"/>
              <a:t>, data </a:t>
            </a:r>
            <a:r>
              <a:rPr lang="en-US" dirty="0"/>
              <a:t>sources, </a:t>
            </a:r>
            <a:r>
              <a:rPr lang="en-US" dirty="0" smtClean="0"/>
              <a:t>etc.</a:t>
            </a:r>
          </a:p>
          <a:p>
            <a:r>
              <a:rPr lang="en-US" dirty="0"/>
              <a:t>The main advantage of this method is that the recommender system </a:t>
            </a:r>
            <a:r>
              <a:rPr lang="en-US" dirty="0" smtClean="0"/>
              <a:t>does not </a:t>
            </a:r>
            <a:r>
              <a:rPr lang="en-US" dirty="0"/>
              <a:t>need to have </a:t>
            </a:r>
            <a:r>
              <a:rPr lang="en-US" dirty="0" smtClean="0"/>
              <a:t>additional </a:t>
            </a:r>
            <a:r>
              <a:rPr lang="en-US" dirty="0"/>
              <a:t>information about the users </a:t>
            </a:r>
            <a:r>
              <a:rPr lang="en-US" dirty="0" smtClean="0"/>
              <a:t>or </a:t>
            </a:r>
            <a:r>
              <a:rPr lang="en-US" dirty="0"/>
              <a:t>content of the </a:t>
            </a:r>
            <a:r>
              <a:rPr lang="en-US" dirty="0" smtClean="0"/>
              <a:t>items </a:t>
            </a:r>
          </a:p>
          <a:p>
            <a:r>
              <a:rPr lang="en-US" dirty="0" smtClean="0"/>
              <a:t>Users</a:t>
            </a:r>
            <a:r>
              <a:rPr lang="en-US" dirty="0"/>
              <a:t>’ </a:t>
            </a:r>
            <a:r>
              <a:rPr lang="en-US" dirty="0" smtClean="0"/>
              <a:t>rating or purchase history </a:t>
            </a:r>
            <a:r>
              <a:rPr lang="en-US" dirty="0"/>
              <a:t>is the only </a:t>
            </a:r>
            <a:r>
              <a:rPr lang="en-US" dirty="0" smtClean="0"/>
              <a:t>information that is needed to work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119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Matrix: An Example</a:t>
            </a:r>
            <a:endParaRPr lang="en-US" dirty="0"/>
          </a:p>
        </p:txBody>
      </p:sp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7975" y="1154178"/>
            <a:ext cx="3412273" cy="1828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81" name="Picture 9" descr="Netflix Movies Rated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0" y="914400"/>
            <a:ext cx="4798450" cy="3943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Left-Right Arrow 5"/>
          <p:cNvSpPr/>
          <p:nvPr/>
        </p:nvSpPr>
        <p:spPr>
          <a:xfrm rot="20530070">
            <a:off x="3729731" y="2176626"/>
            <a:ext cx="1633641" cy="369408"/>
          </a:xfrm>
          <a:prstGeom prst="leftRightArrow">
            <a:avLst/>
          </a:prstGeom>
          <a:solidFill>
            <a:srgbClr val="FFC000"/>
          </a:solidFill>
          <a:ln>
            <a:prstDash val="sysDot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dk1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353318" y="4346338"/>
            <a:ext cx="4790682" cy="2206861"/>
          </a:xfrm>
          <a:prstGeom prst="rect">
            <a:avLst/>
          </a:prstGeom>
        </p:spPr>
      </p:pic>
      <p:sp>
        <p:nvSpPr>
          <p:cNvPr id="5" name="Right Arrow 4"/>
          <p:cNvSpPr/>
          <p:nvPr/>
        </p:nvSpPr>
        <p:spPr>
          <a:xfrm rot="3167752">
            <a:off x="3710890" y="4077679"/>
            <a:ext cx="1397151" cy="304176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4829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Rating Matrix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8915400" cy="53187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smtClean="0"/>
              <a:t>Users rate (rank) the items (purchased, watched)</a:t>
            </a:r>
          </a:p>
          <a:p>
            <a:r>
              <a:rPr lang="en-US" b="1" dirty="0" smtClean="0"/>
              <a:t>Explicit ratings:</a:t>
            </a:r>
            <a:r>
              <a:rPr lang="en-US" dirty="0" smtClean="0"/>
              <a:t> entered </a:t>
            </a:r>
            <a:r>
              <a:rPr lang="en-US" dirty="0"/>
              <a:t>by a user directly </a:t>
            </a:r>
            <a:endParaRPr lang="en-US" dirty="0" smtClean="0"/>
          </a:p>
          <a:p>
            <a:pPr lvl="1"/>
            <a:r>
              <a:rPr lang="en-US" dirty="0" smtClean="0"/>
              <a:t>(i.e., </a:t>
            </a:r>
            <a:r>
              <a:rPr lang="en-US" dirty="0"/>
              <a:t>“Please rate this on a scale of 1-5</a:t>
            </a:r>
            <a:r>
              <a:rPr lang="en-US" dirty="0" smtClean="0"/>
              <a:t>”)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b="1" dirty="0" smtClean="0"/>
              <a:t>Implicit ratings:</a:t>
            </a:r>
            <a:r>
              <a:rPr lang="en-US" dirty="0" smtClean="0"/>
              <a:t> inferred </a:t>
            </a:r>
            <a:r>
              <a:rPr lang="en-US" dirty="0"/>
              <a:t>from other user </a:t>
            </a:r>
            <a:r>
              <a:rPr lang="en-US" dirty="0" smtClean="0"/>
              <a:t>behavior</a:t>
            </a:r>
          </a:p>
          <a:p>
            <a:pPr lvl="1"/>
            <a:r>
              <a:rPr lang="en-US" dirty="0" smtClean="0"/>
              <a:t>Play </a:t>
            </a:r>
            <a:r>
              <a:rPr lang="en-US" dirty="0"/>
              <a:t>lists </a:t>
            </a:r>
            <a:r>
              <a:rPr lang="en-US" dirty="0" smtClean="0"/>
              <a:t>or music </a:t>
            </a:r>
            <a:r>
              <a:rPr lang="en-US" dirty="0"/>
              <a:t>listened </a:t>
            </a:r>
            <a:r>
              <a:rPr lang="en-US" dirty="0" smtClean="0"/>
              <a:t>to, for a music Rec system</a:t>
            </a:r>
          </a:p>
          <a:p>
            <a:pPr lvl="1"/>
            <a:r>
              <a:rPr lang="en-US" dirty="0" smtClean="0"/>
              <a:t>The amount of time users spent on a webpage</a:t>
            </a:r>
          </a:p>
          <a:p>
            <a:pPr lvl="1"/>
            <a:endParaRPr lang="en-US" dirty="0"/>
          </a:p>
        </p:txBody>
      </p:sp>
      <p:pic>
        <p:nvPicPr>
          <p:cNvPr id="7170" name="Picture 2" descr="http://www.tipsblogger.com/wp-content/uploads/2011/04/GD-Star-Rating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590800"/>
            <a:ext cx="2474950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8684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Difficulties of Making Decision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304800" y="1066800"/>
            <a:ext cx="8610600" cy="5318760"/>
          </a:xfrm>
        </p:spPr>
        <p:txBody>
          <a:bodyPr>
            <a:normAutofit/>
          </a:bodyPr>
          <a:lstStyle/>
          <a:p>
            <a:r>
              <a:rPr lang="en-US" dirty="0" smtClean="0"/>
              <a:t>Which digital camera should I buy?</a:t>
            </a:r>
          </a:p>
          <a:p>
            <a:r>
              <a:rPr lang="en-US" dirty="0" smtClean="0"/>
              <a:t>Where </a:t>
            </a:r>
            <a:r>
              <a:rPr lang="en-US" dirty="0"/>
              <a:t>should </a:t>
            </a:r>
            <a:r>
              <a:rPr lang="en-US" dirty="0" smtClean="0"/>
              <a:t>I spend my holiday?</a:t>
            </a:r>
          </a:p>
          <a:p>
            <a:r>
              <a:rPr lang="en-US" dirty="0" smtClean="0"/>
              <a:t>Which movie should I rent?</a:t>
            </a:r>
          </a:p>
          <a:p>
            <a:r>
              <a:rPr lang="en-US" dirty="0" smtClean="0"/>
              <a:t>Whom should I follow?</a:t>
            </a:r>
          </a:p>
          <a:p>
            <a:r>
              <a:rPr lang="en-US" dirty="0" smtClean="0"/>
              <a:t>Where should I find interesting news article?</a:t>
            </a:r>
          </a:p>
          <a:p>
            <a:r>
              <a:rPr lang="en-US" dirty="0" smtClean="0"/>
              <a:t>Which movie is the best for </a:t>
            </a:r>
            <a:r>
              <a:rPr lang="en-US" b="1" dirty="0" smtClean="0"/>
              <a:t>our family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smtClean="0"/>
              <a:t>If interested, see two recent conference tutorials</a:t>
            </a:r>
          </a:p>
          <a:p>
            <a:pPr lvl="1"/>
            <a:r>
              <a:rPr lang="en-US" dirty="0" smtClean="0"/>
              <a:t>SIGKDD2014, Recommendation in Social Media</a:t>
            </a:r>
          </a:p>
          <a:p>
            <a:pPr lvl="1"/>
            <a:r>
              <a:rPr lang="en-US" dirty="0" smtClean="0"/>
              <a:t>RecSys2014, Personalized Location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618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Filtering</a:t>
            </a:r>
            <a:endParaRPr lang="en-US" b="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066800"/>
            <a:ext cx="8534400" cy="5334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 smtClean="0"/>
              <a:t>Types of Collaborative Filtering Algorithms:</a:t>
            </a:r>
          </a:p>
          <a:p>
            <a:endParaRPr lang="en-US" sz="1700" b="1" dirty="0" smtClean="0"/>
          </a:p>
          <a:p>
            <a:r>
              <a:rPr lang="en-US" b="1" dirty="0" smtClean="0"/>
              <a:t>Memory-based</a:t>
            </a:r>
            <a:r>
              <a:rPr lang="en-US" dirty="0" smtClean="0"/>
              <a:t>: Recommendation is directly based on </a:t>
            </a:r>
            <a:r>
              <a:rPr lang="en-US" dirty="0"/>
              <a:t>previous </a:t>
            </a:r>
            <a:r>
              <a:rPr lang="en-US" dirty="0" smtClean="0"/>
              <a:t>ratings in </a:t>
            </a:r>
            <a:r>
              <a:rPr lang="en-US" dirty="0"/>
              <a:t>the </a:t>
            </a:r>
            <a:r>
              <a:rPr lang="en-US" dirty="0" smtClean="0"/>
              <a:t>stored matrix that describes user-item relations</a:t>
            </a:r>
          </a:p>
          <a:p>
            <a:pPr lvl="1"/>
            <a:endParaRPr lang="en-US" dirty="0"/>
          </a:p>
          <a:p>
            <a:r>
              <a:rPr lang="en-US" b="1" dirty="0" smtClean="0"/>
              <a:t>Model-based</a:t>
            </a:r>
            <a:r>
              <a:rPr lang="en-US" dirty="0" smtClean="0"/>
              <a:t>: Alternatively</a:t>
            </a:r>
            <a:r>
              <a:rPr lang="en-US" dirty="0"/>
              <a:t>, </a:t>
            </a:r>
            <a:r>
              <a:rPr lang="en-US" dirty="0" smtClean="0"/>
              <a:t>one can </a:t>
            </a:r>
            <a:r>
              <a:rPr lang="en-US" dirty="0"/>
              <a:t>assume that an underlying model (hypothesis) governs the way </a:t>
            </a:r>
            <a:r>
              <a:rPr lang="en-US" dirty="0" smtClean="0"/>
              <a:t>users rate </a:t>
            </a:r>
            <a:r>
              <a:rPr lang="en-US" dirty="0"/>
              <a:t>items.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This </a:t>
            </a:r>
            <a:r>
              <a:rPr lang="en-US" dirty="0"/>
              <a:t>model can be approximated and learned. </a:t>
            </a:r>
            <a:r>
              <a:rPr lang="en-US" dirty="0" smtClean="0"/>
              <a:t>The model is then used </a:t>
            </a:r>
            <a:r>
              <a:rPr lang="en-US" dirty="0"/>
              <a:t>to </a:t>
            </a:r>
            <a:r>
              <a:rPr lang="en-US" dirty="0" smtClean="0"/>
              <a:t>recommend ratings. </a:t>
            </a:r>
            <a:br>
              <a:rPr lang="en-US" dirty="0" smtClean="0"/>
            </a:br>
            <a:r>
              <a:rPr lang="en-US" dirty="0" smtClean="0"/>
              <a:t>A model, for example, is that users rate low budget movies poorly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940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Memory-Based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6229350" cy="531876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/>
              <a:t>The most important assumptions </a:t>
            </a:r>
            <a:r>
              <a:rPr lang="en-US" dirty="0" smtClean="0"/>
              <a:t>of </a:t>
            </a:r>
            <a:r>
              <a:rPr lang="en-US" dirty="0"/>
              <a:t>collaborative filtering </a:t>
            </a:r>
            <a:r>
              <a:rPr lang="en-US" dirty="0" smtClean="0"/>
              <a:t>are</a:t>
            </a:r>
            <a:r>
              <a:rPr lang="en-US" dirty="0"/>
              <a:t>:</a:t>
            </a:r>
          </a:p>
          <a:p>
            <a:r>
              <a:rPr lang="en-US" b="1" dirty="0" smtClean="0"/>
              <a:t>User-based CF</a:t>
            </a:r>
          </a:p>
          <a:p>
            <a:pPr marL="346075" indent="0">
              <a:buNone/>
            </a:pPr>
            <a:r>
              <a:rPr lang="en-US" dirty="0" smtClean="0"/>
              <a:t>Users </a:t>
            </a:r>
            <a:r>
              <a:rPr lang="en-US" dirty="0"/>
              <a:t>with similar </a:t>
            </a:r>
            <a:r>
              <a:rPr lang="en-US" b="1" dirty="0"/>
              <a:t>previous </a:t>
            </a:r>
            <a:r>
              <a:rPr lang="en-US" dirty="0"/>
              <a:t>ratings for items are likely to rate </a:t>
            </a:r>
            <a:r>
              <a:rPr lang="en-US" dirty="0" smtClean="0"/>
              <a:t>future items similarly</a:t>
            </a:r>
          </a:p>
          <a:p>
            <a:pPr marL="346075" indent="0">
              <a:buNone/>
            </a:pPr>
            <a:endParaRPr lang="en-US" sz="1800" dirty="0" smtClean="0"/>
          </a:p>
          <a:p>
            <a:r>
              <a:rPr lang="en-US" b="1" dirty="0" smtClean="0"/>
              <a:t>Item-based CF</a:t>
            </a:r>
          </a:p>
          <a:p>
            <a:pPr marL="346075" indent="0">
              <a:buNone/>
            </a:pPr>
            <a:r>
              <a:rPr lang="en-US" dirty="0" smtClean="0"/>
              <a:t>Items </a:t>
            </a:r>
            <a:r>
              <a:rPr lang="en-US" dirty="0"/>
              <a:t>that have received similar ratings </a:t>
            </a:r>
            <a:r>
              <a:rPr lang="en-US" b="1" dirty="0"/>
              <a:t>previously </a:t>
            </a:r>
            <a:r>
              <a:rPr lang="en-US" dirty="0"/>
              <a:t>from users </a:t>
            </a:r>
            <a:r>
              <a:rPr lang="en-US" dirty="0" smtClean="0"/>
              <a:t>are likely </a:t>
            </a:r>
            <a:r>
              <a:rPr lang="en-US" dirty="0"/>
              <a:t>to receive similar ratings from future </a:t>
            </a:r>
            <a:r>
              <a:rPr lang="en-US" dirty="0" smtClean="0"/>
              <a:t>users (</a:t>
            </a:r>
            <a:r>
              <a:rPr lang="en-US" i="1" dirty="0" smtClean="0"/>
              <a:t>item-based CF)</a:t>
            </a:r>
            <a:endParaRPr lang="en-US" i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1752600"/>
            <a:ext cx="2266950" cy="181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Oval 4"/>
          <p:cNvSpPr/>
          <p:nvPr/>
        </p:nvSpPr>
        <p:spPr>
          <a:xfrm>
            <a:off x="6400800" y="2133600"/>
            <a:ext cx="2438400" cy="68580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4191000"/>
            <a:ext cx="2266950" cy="1817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Oval 7"/>
          <p:cNvSpPr/>
          <p:nvPr/>
        </p:nvSpPr>
        <p:spPr>
          <a:xfrm rot="5400000">
            <a:off x="7324725" y="4714875"/>
            <a:ext cx="1943100" cy="895350"/>
          </a:xfrm>
          <a:prstGeom prst="ellipse">
            <a:avLst/>
          </a:prstGeom>
          <a:solidFill>
            <a:srgbClr val="FF0000">
              <a:alpha val="50000"/>
            </a:srgb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55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animBg="1"/>
      <p:bldP spid="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Collaborative Filtering: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 smtClean="0"/>
              <a:t>Weigh all users/items with respect to their similarity with the current user/item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Select a subset of the users/items (neighbors) as recommenders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Predict the rating of the user for specific items using neighbors’ ratings for the same (or similar) items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 smtClean="0"/>
              <a:t>Recommend items with the highest predicted rank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65290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Collaborative </a:t>
            </a:r>
            <a:r>
              <a:rPr lang="en-US" dirty="0" smtClean="0"/>
              <a:t>Filtering: Illustration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810000"/>
            <a:ext cx="8229600" cy="2575560"/>
          </a:xfrm>
        </p:spPr>
        <p:txBody>
          <a:bodyPr/>
          <a:lstStyle/>
          <a:p>
            <a:r>
              <a:rPr lang="en-US" dirty="0" smtClean="0"/>
              <a:t>A </a:t>
            </a:r>
            <a:r>
              <a:rPr lang="en-US" dirty="0"/>
              <a:t>and </a:t>
            </a:r>
            <a:r>
              <a:rPr lang="en-US" dirty="0" smtClean="0"/>
              <a:t>B </a:t>
            </a:r>
            <a:r>
              <a:rPr lang="en-US" dirty="0"/>
              <a:t>are following </a:t>
            </a:r>
            <a:r>
              <a:rPr lang="en-US" dirty="0" smtClean="0"/>
              <a:t>C, </a:t>
            </a:r>
            <a:r>
              <a:rPr lang="en-US" dirty="0"/>
              <a:t>and </a:t>
            </a:r>
            <a:r>
              <a:rPr lang="en-US" dirty="0" smtClean="0"/>
              <a:t>B </a:t>
            </a:r>
            <a:r>
              <a:rPr lang="en-US" dirty="0"/>
              <a:t>is following </a:t>
            </a:r>
            <a:r>
              <a:rPr lang="en-US" dirty="0" smtClean="0"/>
              <a:t>D</a:t>
            </a:r>
          </a:p>
          <a:p>
            <a:pPr lvl="1"/>
            <a:r>
              <a:rPr lang="en-US" dirty="0" smtClean="0"/>
              <a:t> A </a:t>
            </a:r>
            <a:r>
              <a:rPr lang="en-US" dirty="0"/>
              <a:t>might be interested in following </a:t>
            </a:r>
            <a:r>
              <a:rPr lang="en-US" dirty="0" smtClean="0"/>
              <a:t>D</a:t>
            </a:r>
            <a:endParaRPr 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229" y="1197429"/>
            <a:ext cx="3733800" cy="137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829" y="1219200"/>
            <a:ext cx="3749457" cy="1377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44020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Measure Similarity between Users (or Items)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Cosine Similarity</a:t>
            </a:r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Pearson Correlation Coefficient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396" y="1752600"/>
            <a:ext cx="7148305" cy="13203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255" y="4057719"/>
            <a:ext cx="7968066" cy="1413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2002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In user-based collaborative filtering, the system finds the most similar user (users) to the current user and uses their preferences for  recommendation</a:t>
            </a:r>
          </a:p>
          <a:p>
            <a:r>
              <a:rPr lang="en-US" sz="3200" dirty="0" smtClean="0"/>
              <a:t>The user-based approach is not as popular as the item-based approach</a:t>
            </a:r>
          </a:p>
          <a:p>
            <a:pPr lvl="1"/>
            <a:r>
              <a:rPr lang="en-US" sz="2800" dirty="0"/>
              <a:t>For a system </a:t>
            </a:r>
            <a:r>
              <a:rPr lang="en-US" sz="2800" dirty="0" smtClean="0"/>
              <a:t>that </a:t>
            </a:r>
            <a:r>
              <a:rPr lang="en-US" sz="2800" dirty="0"/>
              <a:t>handles a large user base, even the smallest </a:t>
            </a:r>
            <a:r>
              <a:rPr lang="en-US" sz="2800" dirty="0" smtClean="0"/>
              <a:t>change in the </a:t>
            </a:r>
            <a:r>
              <a:rPr lang="en-US" sz="2800" dirty="0"/>
              <a:t>user data is likely to reset the entire group of similar users</a:t>
            </a:r>
          </a:p>
        </p:txBody>
      </p:sp>
    </p:spTree>
    <p:extLst>
      <p:ext uri="{BB962C8B-B14F-4D97-AF65-F5344CB8AC3E}">
        <p14:creationId xmlns:p14="http://schemas.microsoft.com/office/powerpoint/2010/main" val="36511889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2257589"/>
            <a:ext cx="7239000" cy="15993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Updating the ratings: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52400" y="4353339"/>
            <a:ext cx="2209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Predicted rating of user </a:t>
            </a:r>
            <a:r>
              <a:rPr lang="en-US" i="1" dirty="0" smtClean="0"/>
              <a:t>u</a:t>
            </a:r>
            <a:r>
              <a:rPr lang="en-US" dirty="0" smtClean="0"/>
              <a:t> for item </a:t>
            </a:r>
            <a:r>
              <a:rPr lang="en-US" i="1" dirty="0" err="1" smtClean="0"/>
              <a:t>i</a:t>
            </a:r>
            <a:endParaRPr lang="en-US" i="1" dirty="0"/>
          </a:p>
        </p:txBody>
      </p:sp>
      <p:cxnSp>
        <p:nvCxnSpPr>
          <p:cNvPr id="6" name="Straight Arrow Connector 5"/>
          <p:cNvCxnSpPr/>
          <p:nvPr/>
        </p:nvCxnSpPr>
        <p:spPr>
          <a:xfrm flipV="1">
            <a:off x="1036983" y="3352800"/>
            <a:ext cx="639417" cy="10005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/>
          <p:cNvSpPr/>
          <p:nvPr/>
        </p:nvSpPr>
        <p:spPr>
          <a:xfrm>
            <a:off x="1371600" y="1905000"/>
            <a:ext cx="2362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U</a:t>
            </a:r>
            <a:r>
              <a:rPr lang="en-US" dirty="0" smtClean="0"/>
              <a:t>ser u‘s </a:t>
            </a:r>
            <a:r>
              <a:rPr lang="en-US" dirty="0"/>
              <a:t>mean rating</a:t>
            </a:r>
          </a:p>
        </p:txBody>
      </p:sp>
      <p:cxnSp>
        <p:nvCxnSpPr>
          <p:cNvPr id="12" name="Straight Arrow Connector 11"/>
          <p:cNvCxnSpPr>
            <a:stCxn id="11" idx="2"/>
          </p:cNvCxnSpPr>
          <p:nvPr/>
        </p:nvCxnSpPr>
        <p:spPr>
          <a:xfrm>
            <a:off x="2552700" y="2274332"/>
            <a:ext cx="76200" cy="5234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6247692" y="4114801"/>
            <a:ext cx="236290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Observed rating of user </a:t>
            </a:r>
            <a:r>
              <a:rPr lang="en-US" i="1" dirty="0" smtClean="0"/>
              <a:t>v</a:t>
            </a:r>
            <a:r>
              <a:rPr lang="en-US" dirty="0" smtClean="0"/>
              <a:t> for item </a:t>
            </a:r>
            <a:r>
              <a:rPr lang="en-US" i="1" dirty="0" err="1" smtClean="0"/>
              <a:t>i</a:t>
            </a:r>
            <a:endParaRPr lang="en-US" i="1" dirty="0"/>
          </a:p>
        </p:txBody>
      </p:sp>
      <p:cxnSp>
        <p:nvCxnSpPr>
          <p:cNvPr id="16" name="Straight Arrow Connector 15"/>
          <p:cNvCxnSpPr/>
          <p:nvPr/>
        </p:nvCxnSpPr>
        <p:spPr>
          <a:xfrm flipH="1" flipV="1">
            <a:off x="6400800" y="2872264"/>
            <a:ext cx="726154" cy="10885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/>
          <p:cNvSpPr/>
          <p:nvPr/>
        </p:nvSpPr>
        <p:spPr>
          <a:xfrm>
            <a:off x="6019800" y="1600200"/>
            <a:ext cx="2362200" cy="381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User v’s mean rating</a:t>
            </a:r>
            <a:endParaRPr lang="en-US" i="1" dirty="0"/>
          </a:p>
        </p:txBody>
      </p:sp>
      <p:cxnSp>
        <p:nvCxnSpPr>
          <p:cNvPr id="19" name="Straight Arrow Connector 18"/>
          <p:cNvCxnSpPr>
            <a:stCxn id="18" idx="2"/>
          </p:cNvCxnSpPr>
          <p:nvPr/>
        </p:nvCxnSpPr>
        <p:spPr>
          <a:xfrm flipH="1">
            <a:off x="7126954" y="1981200"/>
            <a:ext cx="73946" cy="52173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48071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User-based </a:t>
            </a:r>
            <a:r>
              <a:rPr lang="en-US" dirty="0" smtClean="0"/>
              <a:t>CF,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20717"/>
          <a:stretch/>
        </p:blipFill>
        <p:spPr>
          <a:xfrm>
            <a:off x="457200" y="990600"/>
            <a:ext cx="4790682" cy="174966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867400" y="1542265"/>
            <a:ext cx="2590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Predict Jane’s rating for Aladdin</a:t>
            </a:r>
          </a:p>
        </p:txBody>
      </p:sp>
      <p:cxnSp>
        <p:nvCxnSpPr>
          <p:cNvPr id="7" name="Straight Arrow Connector 6"/>
          <p:cNvCxnSpPr>
            <a:stCxn id="5" idx="1"/>
          </p:cNvCxnSpPr>
          <p:nvPr/>
        </p:nvCxnSpPr>
        <p:spPr>
          <a:xfrm flipH="1">
            <a:off x="2971800" y="1865431"/>
            <a:ext cx="2895600" cy="32316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1" y="3711384"/>
            <a:ext cx="2895600" cy="274069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91000" y="3562187"/>
            <a:ext cx="4566010" cy="261001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4800" y="3200400"/>
            <a:ext cx="35814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1- Calculate average ratings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267200" y="3200400"/>
            <a:ext cx="448981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2- Calculate user-user similarity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472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User-based CF, Example- continued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57200" y="2380727"/>
            <a:ext cx="8229600" cy="310567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381000" y="1320947"/>
            <a:ext cx="8001000" cy="646331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3- Calculate Jane’s rating for Aladdin, </a:t>
            </a:r>
          </a:p>
          <a:p>
            <a:r>
              <a:rPr lang="en-US" dirty="0" smtClean="0"/>
              <a:t>Assume that neighborhood size = 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7619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2665256"/>
            <a:ext cx="6477000" cy="17545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Calculate </a:t>
            </a:r>
            <a:r>
              <a:rPr lang="en-US" dirty="0"/>
              <a:t>the similarity between items and then </a:t>
            </a:r>
            <a:r>
              <a:rPr lang="en-US" dirty="0" smtClean="0"/>
              <a:t>predict </a:t>
            </a:r>
            <a:r>
              <a:rPr lang="en-US" dirty="0"/>
              <a:t>new items based on the </a:t>
            </a:r>
            <a:r>
              <a:rPr lang="en-US" dirty="0" smtClean="0"/>
              <a:t>past </a:t>
            </a:r>
            <a:r>
              <a:rPr lang="en-US" dirty="0"/>
              <a:t>ratings for similar items</a:t>
            </a:r>
          </a:p>
        </p:txBody>
      </p:sp>
      <p:sp>
        <p:nvSpPr>
          <p:cNvPr id="4" name="Rectangle 3"/>
          <p:cNvSpPr/>
          <p:nvPr/>
        </p:nvSpPr>
        <p:spPr>
          <a:xfrm>
            <a:off x="4953000" y="5117068"/>
            <a:ext cx="20926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i</a:t>
            </a:r>
            <a:r>
              <a:rPr lang="en-US" dirty="0"/>
              <a:t> and j are two items</a:t>
            </a:r>
          </a:p>
        </p:txBody>
      </p:sp>
      <p:sp>
        <p:nvSpPr>
          <p:cNvPr id="5" name="Rectangle 4"/>
          <p:cNvSpPr/>
          <p:nvPr/>
        </p:nvSpPr>
        <p:spPr>
          <a:xfrm>
            <a:off x="1066800" y="5117068"/>
            <a:ext cx="2239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</a:t>
            </a:r>
            <a:r>
              <a:rPr lang="en-US" dirty="0" smtClean="0"/>
              <a:t>tem </a:t>
            </a:r>
            <a:r>
              <a:rPr lang="en-US" dirty="0"/>
              <a:t>i</a:t>
            </a:r>
            <a:r>
              <a:rPr lang="en-US" dirty="0" smtClean="0"/>
              <a:t>’s mean rating</a:t>
            </a:r>
            <a:endParaRPr lang="en-US" dirty="0"/>
          </a:p>
        </p:txBody>
      </p:sp>
      <p:cxnSp>
        <p:nvCxnSpPr>
          <p:cNvPr id="7" name="Straight Arrow Connector 6"/>
          <p:cNvCxnSpPr>
            <a:stCxn id="5" idx="0"/>
          </p:cNvCxnSpPr>
          <p:nvPr/>
        </p:nvCxnSpPr>
        <p:spPr>
          <a:xfrm flipV="1">
            <a:off x="2186658" y="3768598"/>
            <a:ext cx="251742" cy="1348470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>
            <a:stCxn id="4" idx="0"/>
          </p:cNvCxnSpPr>
          <p:nvPr/>
        </p:nvCxnSpPr>
        <p:spPr>
          <a:xfrm flipH="1" flipV="1">
            <a:off x="4953000" y="3505200"/>
            <a:ext cx="1046312" cy="161186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5612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When Does This Problem Occur?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are many choices</a:t>
            </a:r>
          </a:p>
          <a:p>
            <a:r>
              <a:rPr lang="en-US" dirty="0" smtClean="0"/>
              <a:t>There are no obvious advantages among them</a:t>
            </a:r>
          </a:p>
          <a:p>
            <a:r>
              <a:rPr lang="en-US" dirty="0" smtClean="0"/>
              <a:t>We do not have enough resources to check all options (information overload)</a:t>
            </a:r>
          </a:p>
          <a:p>
            <a:r>
              <a:rPr lang="en-US" dirty="0" smtClean="0"/>
              <a:t>We do not have enough knowledge and experience to choose, or</a:t>
            </a:r>
          </a:p>
          <a:p>
            <a:pPr lvl="1"/>
            <a:r>
              <a:rPr lang="en-US" dirty="0" smtClean="0"/>
              <a:t>I’m lazy, but don’t want to miss out on good stuff</a:t>
            </a:r>
          </a:p>
          <a:p>
            <a:pPr lvl="1"/>
            <a:r>
              <a:rPr lang="en-US" dirty="0" smtClean="0"/>
              <a:t>Defensive decision making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28600" y="4953000"/>
            <a:ext cx="87630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r>
              <a:rPr lang="en-US" sz="2400" b="1" dirty="0" smtClean="0"/>
              <a:t>Goal of Recommendation:</a:t>
            </a:r>
          </a:p>
          <a:p>
            <a:pPr algn="ctr"/>
            <a:r>
              <a:rPr lang="en-US" sz="2400" b="1" dirty="0" smtClean="0"/>
              <a:t>To </a:t>
            </a:r>
            <a:r>
              <a:rPr lang="en-US" sz="2400" b="1" dirty="0"/>
              <a:t>come up with a short list of </a:t>
            </a:r>
            <a:endParaRPr lang="en-US" sz="2400" b="1" dirty="0" smtClean="0"/>
          </a:p>
          <a:p>
            <a:pPr algn="ctr"/>
            <a:r>
              <a:rPr lang="en-US" sz="2400" b="1" dirty="0" smtClean="0"/>
              <a:t>items that fits user’s </a:t>
            </a:r>
            <a:r>
              <a:rPr lang="en-US" sz="2400" b="1" dirty="0"/>
              <a:t>interests</a:t>
            </a:r>
          </a:p>
        </p:txBody>
      </p:sp>
    </p:spTree>
    <p:extLst>
      <p:ext uri="{BB962C8B-B14F-4D97-AF65-F5344CB8AC3E}">
        <p14:creationId xmlns:p14="http://schemas.microsoft.com/office/powerpoint/2010/main" val="3087319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Item-based CF,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139" r="925"/>
          <a:stretch/>
        </p:blipFill>
        <p:spPr>
          <a:xfrm>
            <a:off x="381000" y="1295400"/>
            <a:ext cx="3137734" cy="2133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4267200"/>
            <a:ext cx="8025319" cy="2102284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28600" y="926068"/>
            <a:ext cx="3290134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1- Calculate average ratings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4038601" y="926068"/>
            <a:ext cx="4957910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2- Calculate item-item similarity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228599" y="3733800"/>
            <a:ext cx="8767911" cy="369332"/>
          </a:xfrm>
          <a:prstGeom prst="rec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3- Calculate Jane’s rating for Aladdin, Assume that neighborhood size = 2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600" y="1289538"/>
            <a:ext cx="4957911" cy="19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4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Collaborative Filtering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In memory-based methods</a:t>
            </a:r>
            <a:r>
              <a:rPr lang="en-US" dirty="0"/>
              <a:t> (either item-based or user-based), </a:t>
            </a:r>
            <a:r>
              <a:rPr lang="en-US" dirty="0" smtClean="0"/>
              <a:t>we aim to predict </a:t>
            </a:r>
            <a:r>
              <a:rPr lang="en-US" dirty="0"/>
              <a:t>the missing ratings based on similarities between users or items. </a:t>
            </a:r>
            <a:endParaRPr lang="en-US" dirty="0" smtClean="0"/>
          </a:p>
          <a:p>
            <a:r>
              <a:rPr lang="en-US" b="1" dirty="0" smtClean="0"/>
              <a:t>In model-based </a:t>
            </a:r>
            <a:r>
              <a:rPr lang="en-US" b="1" dirty="0"/>
              <a:t>collaborative ﬁltering</a:t>
            </a:r>
            <a:r>
              <a:rPr lang="en-US" dirty="0"/>
              <a:t>, </a:t>
            </a:r>
            <a:r>
              <a:rPr lang="en-US" dirty="0" smtClean="0"/>
              <a:t>we assume </a:t>
            </a:r>
            <a:r>
              <a:rPr lang="en-US" dirty="0"/>
              <a:t>that an underlying </a:t>
            </a:r>
            <a:r>
              <a:rPr lang="en-US" dirty="0" smtClean="0"/>
              <a:t>model governs </a:t>
            </a:r>
            <a:r>
              <a:rPr lang="en-US" dirty="0"/>
              <a:t>the way users rate.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aim to learn that model and then use </a:t>
            </a:r>
            <a:r>
              <a:rPr lang="en-US" dirty="0" smtClean="0"/>
              <a:t>that model </a:t>
            </a:r>
            <a:r>
              <a:rPr lang="en-US" dirty="0"/>
              <a:t>to predict the missing ratings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Among a variety of </a:t>
            </a:r>
            <a:r>
              <a:rPr lang="en-US" dirty="0" smtClean="0"/>
              <a:t>model-based techniques</a:t>
            </a:r>
            <a:r>
              <a:rPr lang="en-US" dirty="0"/>
              <a:t>, we focus on a well-established model-based technique that </a:t>
            </a:r>
            <a:r>
              <a:rPr lang="en-US" dirty="0" smtClean="0"/>
              <a:t>is based </a:t>
            </a:r>
            <a:r>
              <a:rPr lang="en-US" dirty="0"/>
              <a:t>on singular value decomposition (SVD).</a:t>
            </a:r>
          </a:p>
        </p:txBody>
      </p:sp>
    </p:spTree>
    <p:extLst>
      <p:ext uri="{BB962C8B-B14F-4D97-AF65-F5344CB8AC3E}">
        <p14:creationId xmlns:p14="http://schemas.microsoft.com/office/powerpoint/2010/main" val="41322112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Singular Value Decomposition (SVD)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SVD is a linear algebra technique that, given a real matrix X ∈ </a:t>
            </a:r>
            <a:r>
              <a:rPr lang="en-US" dirty="0" err="1" smtClean="0"/>
              <a:t>R</a:t>
            </a:r>
            <a:r>
              <a:rPr lang="en-US" baseline="30000" dirty="0" err="1" smtClean="0"/>
              <a:t>m×n</a:t>
            </a:r>
            <a:r>
              <a:rPr lang="en-US" dirty="0" smtClean="0"/>
              <a:t> , m </a:t>
            </a:r>
            <a:r>
              <a:rPr lang="en-US" dirty="0"/>
              <a:t>≥ n, </a:t>
            </a:r>
            <a:r>
              <a:rPr lang="en-US" dirty="0" smtClean="0"/>
              <a:t>and factorizes </a:t>
            </a:r>
            <a:r>
              <a:rPr lang="en-US" dirty="0"/>
              <a:t>it into three matrices</a:t>
            </a:r>
            <a:r>
              <a:rPr lang="en-US" dirty="0" smtClean="0"/>
              <a:t>,</a:t>
            </a:r>
          </a:p>
          <a:p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where U ∈ </a:t>
            </a:r>
            <a:r>
              <a:rPr lang="en-US" dirty="0" err="1" smtClean="0"/>
              <a:t>R</a:t>
            </a:r>
            <a:r>
              <a:rPr lang="en-US" baseline="30000" dirty="0" err="1" smtClean="0"/>
              <a:t>m×m</a:t>
            </a:r>
            <a:r>
              <a:rPr lang="en-US" dirty="0" smtClean="0"/>
              <a:t> </a:t>
            </a:r>
            <a:r>
              <a:rPr lang="en-US" dirty="0"/>
              <a:t>and V ∈ </a:t>
            </a:r>
            <a:r>
              <a:rPr lang="en-US" dirty="0" err="1" smtClean="0"/>
              <a:t>R</a:t>
            </a:r>
            <a:r>
              <a:rPr lang="en-US" baseline="30000" dirty="0" err="1" smtClean="0"/>
              <a:t>n×n</a:t>
            </a:r>
            <a:r>
              <a:rPr lang="en-US" dirty="0" smtClean="0"/>
              <a:t> </a:t>
            </a:r>
            <a:r>
              <a:rPr lang="en-US" dirty="0"/>
              <a:t>are </a:t>
            </a:r>
            <a:r>
              <a:rPr lang="en-US" dirty="0" smtClean="0"/>
              <a:t>orthogonal matrices </a:t>
            </a:r>
            <a:r>
              <a:rPr lang="en-US" dirty="0"/>
              <a:t>and Σ ∈ </a:t>
            </a:r>
            <a:r>
              <a:rPr lang="en-US" dirty="0" err="1" smtClean="0"/>
              <a:t>R</a:t>
            </a:r>
            <a:r>
              <a:rPr lang="en-US" baseline="30000" dirty="0" err="1" smtClean="0"/>
              <a:t>m×n</a:t>
            </a:r>
            <a:r>
              <a:rPr lang="en-US" dirty="0" smtClean="0"/>
              <a:t> </a:t>
            </a:r>
            <a:r>
              <a:rPr lang="en-US" dirty="0"/>
              <a:t>is </a:t>
            </a:r>
            <a:r>
              <a:rPr lang="en-US" dirty="0" smtClean="0"/>
              <a:t>a diagonal </a:t>
            </a:r>
            <a:r>
              <a:rPr lang="en-US" dirty="0"/>
              <a:t>matrix.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product of these matrices is equivalent to the </a:t>
            </a:r>
            <a:r>
              <a:rPr lang="en-US" dirty="0" smtClean="0"/>
              <a:t>original matrix</a:t>
            </a:r>
            <a:r>
              <a:rPr lang="en-US" dirty="0"/>
              <a:t>; therefore, no information is lost.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33800" y="2667000"/>
            <a:ext cx="1676400" cy="35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84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Low-rank Matrix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" y="1066800"/>
            <a:ext cx="8915400" cy="531876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A Low-rank matrix approximation of matrix X is another matrix C </a:t>
            </a:r>
            <a:r>
              <a:rPr lang="en-US" dirty="0"/>
              <a:t>∈ </a:t>
            </a:r>
            <a:r>
              <a:rPr lang="en-US" dirty="0" err="1" smtClean="0"/>
              <a:t>R</a:t>
            </a:r>
            <a:r>
              <a:rPr lang="en-US" baseline="30000" dirty="0" err="1" smtClean="0"/>
              <a:t>m×n</a:t>
            </a:r>
            <a:r>
              <a:rPr lang="en-US" dirty="0" smtClean="0"/>
              <a:t>.</a:t>
            </a:r>
          </a:p>
          <a:p>
            <a:r>
              <a:rPr lang="en-US" dirty="0"/>
              <a:t>C </a:t>
            </a:r>
            <a:r>
              <a:rPr lang="en-US" dirty="0" smtClean="0"/>
              <a:t>approximates </a:t>
            </a:r>
            <a:r>
              <a:rPr lang="en-US" dirty="0"/>
              <a:t>X</a:t>
            </a:r>
            <a:r>
              <a:rPr lang="en-US" dirty="0" smtClean="0"/>
              <a:t>, and </a:t>
            </a:r>
            <a:r>
              <a:rPr lang="en-US" dirty="0"/>
              <a:t>C’s rank (the maximum number of linearly </a:t>
            </a:r>
            <a:r>
              <a:rPr lang="en-US" dirty="0" smtClean="0"/>
              <a:t>independent </a:t>
            </a:r>
            <a:r>
              <a:rPr lang="en-US" dirty="0"/>
              <a:t>columns) is a ﬁxed number k </a:t>
            </a:r>
            <a:r>
              <a:rPr lang="en-US" dirty="0" smtClean="0"/>
              <a:t>&lt;&lt; </a:t>
            </a:r>
            <a:r>
              <a:rPr lang="en-US" dirty="0"/>
              <a:t>min(m, n</a:t>
            </a:r>
            <a:r>
              <a:rPr lang="en-US" dirty="0" smtClean="0"/>
              <a:t>)</a:t>
            </a:r>
          </a:p>
          <a:p>
            <a:pPr marL="0" indent="0" algn="ctr">
              <a:buNone/>
            </a:pPr>
            <a:r>
              <a:rPr lang="en-US" dirty="0" smtClean="0"/>
              <a:t>Rank(C) = k</a:t>
            </a:r>
            <a:endParaRPr lang="en-US" dirty="0"/>
          </a:p>
          <a:p>
            <a:r>
              <a:rPr lang="en-US" dirty="0"/>
              <a:t>The best low-rank matrix approximation is a matrix C that </a:t>
            </a:r>
            <a:r>
              <a:rPr lang="en-US" dirty="0" smtClean="0"/>
              <a:t>minimizes ||X</a:t>
            </a:r>
            <a:r>
              <a:rPr lang="en-US" dirty="0"/>
              <a:t>−</a:t>
            </a:r>
            <a:r>
              <a:rPr lang="en-US" dirty="0" smtClean="0"/>
              <a:t>C||</a:t>
            </a:r>
            <a:r>
              <a:rPr lang="en-US" baseline="-25000" dirty="0" smtClean="0"/>
              <a:t>F</a:t>
            </a:r>
          </a:p>
          <a:p>
            <a:endParaRPr lang="en-US" baseline="-25000" dirty="0" smtClean="0"/>
          </a:p>
          <a:p>
            <a:pPr lvl="1"/>
            <a:r>
              <a:rPr lang="en-US" dirty="0"/>
              <a:t>Low-rank approximations of matrices remove noise by </a:t>
            </a:r>
            <a:r>
              <a:rPr lang="en-US" dirty="0" smtClean="0"/>
              <a:t>assuming that </a:t>
            </a:r>
            <a:r>
              <a:rPr lang="en-US" dirty="0"/>
              <a:t>the matrix is not generated at random and has an underlying structure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SVD can help remove noise by computing a low-rank approximation of </a:t>
            </a:r>
            <a:r>
              <a:rPr lang="en-US" dirty="0" smtClean="0"/>
              <a:t>a matrix</a:t>
            </a:r>
            <a:r>
              <a:rPr lang="en-US" dirty="0"/>
              <a:t>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82884" y="3886200"/>
            <a:ext cx="2499116" cy="53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872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Low-rank Matrix </a:t>
            </a:r>
            <a:r>
              <a:rPr lang="en-US" dirty="0" smtClean="0"/>
              <a:t>Approximation with SVD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1" y="3657600"/>
            <a:ext cx="8458199" cy="65305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 err="1" smtClean="0"/>
              <a:t>X</a:t>
            </a:r>
            <a:r>
              <a:rPr lang="en-US" baseline="-25000" dirty="0" err="1" smtClean="0"/>
              <a:t>k</a:t>
            </a:r>
            <a:r>
              <a:rPr lang="en-US" dirty="0" smtClean="0"/>
              <a:t> </a:t>
            </a:r>
            <a:r>
              <a:rPr lang="en-US" dirty="0"/>
              <a:t>is the best low-rank approximation of a matrix X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1" y="1066800"/>
            <a:ext cx="8686800" cy="22168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778" y="4649240"/>
            <a:ext cx="8915400" cy="10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44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Model-based CF, Example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4800" y="1066800"/>
            <a:ext cx="4272643" cy="1905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34000" y="1066800"/>
            <a:ext cx="3341306" cy="211451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599" y="3398621"/>
            <a:ext cx="8632965" cy="369332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Considering a rank 2 approximation (i.e., k = 2), we truncate all three matrices: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800" y="3911674"/>
            <a:ext cx="3962175" cy="241669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53000" y="4343400"/>
            <a:ext cx="3908565" cy="1755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41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to </a:t>
            </a:r>
            <a:br>
              <a:rPr lang="en-US" dirty="0" smtClean="0"/>
            </a:br>
            <a:r>
              <a:rPr lang="en-US" dirty="0" smtClean="0"/>
              <a:t>a Group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485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to Groups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content of interest to all members of a group of socially acquainted individuals</a:t>
            </a:r>
          </a:p>
          <a:p>
            <a:endParaRPr lang="en-US" dirty="0" smtClean="0"/>
          </a:p>
          <a:p>
            <a:r>
              <a:rPr lang="en-US" dirty="0" smtClean="0"/>
              <a:t>Examples: </a:t>
            </a:r>
          </a:p>
          <a:p>
            <a:pPr lvl="1"/>
            <a:r>
              <a:rPr lang="en-US" dirty="0" smtClean="0"/>
              <a:t>A </a:t>
            </a:r>
            <a:r>
              <a:rPr lang="en-US" dirty="0"/>
              <a:t>movie for friends to </a:t>
            </a:r>
            <a:r>
              <a:rPr lang="en-US" dirty="0" smtClean="0"/>
              <a:t>watch together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 </a:t>
            </a:r>
            <a:r>
              <a:rPr lang="en-US" dirty="0"/>
              <a:t>travel destination for a family to spend a </a:t>
            </a:r>
            <a:r>
              <a:rPr lang="en-US" dirty="0" smtClean="0"/>
              <a:t>holiday break</a:t>
            </a:r>
          </a:p>
          <a:p>
            <a:pPr lvl="1"/>
            <a:r>
              <a:rPr lang="en-US" dirty="0" smtClean="0"/>
              <a:t>A good </a:t>
            </a:r>
            <a:r>
              <a:rPr lang="en-US" dirty="0"/>
              <a:t>restaurant for colleagues to have a working </a:t>
            </a:r>
            <a:r>
              <a:rPr lang="en-US" dirty="0" smtClean="0"/>
              <a:t>lunch</a:t>
            </a:r>
          </a:p>
          <a:p>
            <a:pPr lvl="1"/>
            <a:r>
              <a:rPr lang="en-US" dirty="0" smtClean="0"/>
              <a:t>A music to be played in a public area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622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</a:t>
            </a:r>
            <a:r>
              <a:rPr lang="en-US" dirty="0" smtClean="0"/>
              <a:t>asks </a:t>
            </a:r>
            <a:r>
              <a:rPr lang="en-US" dirty="0"/>
              <a:t>of </a:t>
            </a:r>
            <a:r>
              <a:rPr lang="en-US" dirty="0" smtClean="0"/>
              <a:t>a Group Recommender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Acquiring preferences</a:t>
            </a:r>
          </a:p>
          <a:p>
            <a:r>
              <a:rPr lang="en-US" dirty="0" smtClean="0"/>
              <a:t>Generating recommendations</a:t>
            </a:r>
          </a:p>
          <a:p>
            <a:r>
              <a:rPr lang="en-US" dirty="0"/>
              <a:t>Explaining </a:t>
            </a:r>
            <a:r>
              <a:rPr lang="en-US" dirty="0" smtClean="0"/>
              <a:t>recommendations</a:t>
            </a:r>
          </a:p>
          <a:p>
            <a:r>
              <a:rPr lang="en-US" dirty="0"/>
              <a:t>Helping </a:t>
            </a:r>
            <a:r>
              <a:rPr lang="en-US" dirty="0" smtClean="0"/>
              <a:t>group </a:t>
            </a:r>
            <a:r>
              <a:rPr lang="en-US" dirty="0"/>
              <a:t>m</a:t>
            </a:r>
            <a:r>
              <a:rPr lang="en-US" dirty="0" smtClean="0"/>
              <a:t>embers </a:t>
            </a:r>
            <a:r>
              <a:rPr lang="en-US" dirty="0"/>
              <a:t>to </a:t>
            </a:r>
            <a:r>
              <a:rPr lang="en-US" dirty="0" smtClean="0"/>
              <a:t>achieve </a:t>
            </a:r>
            <a:r>
              <a:rPr lang="en-US" dirty="0"/>
              <a:t>c</a:t>
            </a:r>
            <a:r>
              <a:rPr lang="en-US" dirty="0" smtClean="0"/>
              <a:t>onsensus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58600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Aggregation Strategies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6553200" cy="5318760"/>
          </a:xfrm>
        </p:spPr>
        <p:txBody>
          <a:bodyPr>
            <a:normAutofit/>
          </a:bodyPr>
          <a:lstStyle/>
          <a:p>
            <a:r>
              <a:rPr lang="en-US" b="1" dirty="0" smtClean="0"/>
              <a:t>Maximizing Average Satisfaction</a:t>
            </a:r>
          </a:p>
          <a:p>
            <a:pPr lvl="1"/>
            <a:r>
              <a:rPr lang="en-US" dirty="0" smtClean="0"/>
              <a:t>Average everyone’s ratings and choose the max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Least Misery</a:t>
            </a:r>
          </a:p>
          <a:p>
            <a:pPr lvl="1"/>
            <a:r>
              <a:rPr lang="en-US" dirty="0"/>
              <a:t>This approach tries to </a:t>
            </a:r>
            <a:r>
              <a:rPr lang="en-US" dirty="0" smtClean="0"/>
              <a:t>minimize </a:t>
            </a:r>
            <a:r>
              <a:rPr lang="en-US" dirty="0"/>
              <a:t>the </a:t>
            </a:r>
            <a:r>
              <a:rPr lang="en-US" dirty="0" smtClean="0"/>
              <a:t>dissatisfaction among </a:t>
            </a:r>
            <a:r>
              <a:rPr lang="en-US" dirty="0"/>
              <a:t>group’s </a:t>
            </a:r>
            <a:r>
              <a:rPr lang="en-US" dirty="0" smtClean="0"/>
              <a:t>members (Max of the </a:t>
            </a:r>
            <a:r>
              <a:rPr lang="en-US" dirty="0" err="1" smtClean="0"/>
              <a:t>mins</a:t>
            </a:r>
            <a:r>
              <a:rPr lang="en-US" dirty="0"/>
              <a:t> </a:t>
            </a:r>
            <a:r>
              <a:rPr lang="en-US" dirty="0" smtClean="0"/>
              <a:t>of all)</a:t>
            </a:r>
          </a:p>
          <a:p>
            <a:pPr lvl="1"/>
            <a:endParaRPr lang="en-US" dirty="0"/>
          </a:p>
          <a:p>
            <a:r>
              <a:rPr lang="en-US" b="1" dirty="0" smtClean="0"/>
              <a:t>Most Pleasure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maximum of </a:t>
            </a:r>
            <a:r>
              <a:rPr lang="en-US" dirty="0" smtClean="0"/>
              <a:t>individuals’ maximum ratings  is taken as </a:t>
            </a:r>
            <a:r>
              <a:rPr lang="en-US" dirty="0"/>
              <a:t>group’s </a:t>
            </a:r>
            <a:r>
              <a:rPr lang="en-US" dirty="0" smtClean="0"/>
              <a:t>rating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00" y="1524000"/>
            <a:ext cx="1524000" cy="67635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41592" y="3462602"/>
            <a:ext cx="1421408" cy="42359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77647" y="5410200"/>
            <a:ext cx="1285353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0466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Solutions to the Problem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990600"/>
            <a:ext cx="8458200" cy="5394960"/>
          </a:xfrm>
        </p:spPr>
        <p:txBody>
          <a:bodyPr/>
          <a:lstStyle/>
          <a:p>
            <a:r>
              <a:rPr lang="en-US" dirty="0" smtClean="0"/>
              <a:t>Consulting friends</a:t>
            </a:r>
          </a:p>
          <a:p>
            <a:r>
              <a:rPr lang="en-US" dirty="0" smtClean="0"/>
              <a:t>Obtaining information from a trusted third party</a:t>
            </a:r>
          </a:p>
          <a:p>
            <a:r>
              <a:rPr lang="en-US" dirty="0" smtClean="0"/>
              <a:t>Hiring a team of experts</a:t>
            </a:r>
          </a:p>
          <a:p>
            <a:r>
              <a:rPr lang="en-US" dirty="0" smtClean="0"/>
              <a:t>Search the Internet</a:t>
            </a:r>
          </a:p>
          <a:p>
            <a:r>
              <a:rPr lang="en-US" dirty="0" smtClean="0"/>
              <a:t>Following the crowd (pick the item from top-n lists, e.g., best sellers on Amazon)</a:t>
            </a:r>
          </a:p>
          <a:p>
            <a:r>
              <a:rPr lang="en-US" b="1" dirty="0" smtClean="0"/>
              <a:t>Can we automate all of the above?</a:t>
            </a:r>
          </a:p>
          <a:p>
            <a:pPr lvl="1"/>
            <a:r>
              <a:rPr lang="en-US" b="1" dirty="0" smtClean="0"/>
              <a:t>Using a recommender algorithm (a.k.a. a recommender system)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8809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Recommendation to </a:t>
            </a:r>
            <a:r>
              <a:rPr lang="en-US" dirty="0" smtClean="0"/>
              <a:t>Group, an </a:t>
            </a:r>
            <a:r>
              <a:rPr lang="en-US" dirty="0"/>
              <a:t>Example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80999" y="1066800"/>
            <a:ext cx="2945577" cy="167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733800"/>
            <a:ext cx="2514601" cy="2209917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28600" y="3212068"/>
            <a:ext cx="2590800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Average Satisfaction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3505200" y="3810000"/>
            <a:ext cx="2416674" cy="1483195"/>
            <a:chOff x="3810000" y="4953000"/>
            <a:chExt cx="1730874" cy="873595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10000" y="5181600"/>
              <a:ext cx="1730874" cy="644995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81780" y="4953000"/>
              <a:ext cx="1641064" cy="160568"/>
            </a:xfrm>
            <a:prstGeom prst="rect">
              <a:avLst/>
            </a:prstGeom>
          </p:spPr>
        </p:pic>
      </p:grpSp>
      <p:sp>
        <p:nvSpPr>
          <p:cNvPr id="10" name="Rectangle 9"/>
          <p:cNvSpPr/>
          <p:nvPr/>
        </p:nvSpPr>
        <p:spPr>
          <a:xfrm>
            <a:off x="3505200" y="3212068"/>
            <a:ext cx="2388424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Least Misery</a:t>
            </a:r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6477000" y="3212068"/>
            <a:ext cx="2528071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Most Pleasure</a:t>
            </a:r>
            <a:endParaRPr lang="en-US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3200" y="3810000"/>
            <a:ext cx="2393244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138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7"/>
          </p:nvPr>
        </p:nvSpPr>
        <p:spPr/>
        <p:txBody>
          <a:bodyPr>
            <a:noAutofit/>
          </a:bodyPr>
          <a:lstStyle/>
          <a:p>
            <a:r>
              <a:rPr lang="en-US" sz="2400" b="0" dirty="0" smtClean="0"/>
              <a:t>Recommendation using social context alone</a:t>
            </a:r>
          </a:p>
          <a:p>
            <a:r>
              <a:rPr lang="en-US" sz="2400" b="0" dirty="0" smtClean="0"/>
              <a:t>Extending classical methods with social context</a:t>
            </a:r>
          </a:p>
          <a:p>
            <a:r>
              <a:rPr lang="en-US" sz="2400" b="0" dirty="0" smtClean="0"/>
              <a:t>Recommendation constrained by social context</a:t>
            </a:r>
            <a:endParaRPr lang="en-US" sz="2400" b="0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Using Social Context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2063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Information Available in Social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991600" cy="3657600"/>
          </a:xfrm>
        </p:spPr>
        <p:txBody>
          <a:bodyPr>
            <a:normAutofit/>
          </a:bodyPr>
          <a:lstStyle/>
          <a:p>
            <a:r>
              <a:rPr lang="en-US" dirty="0"/>
              <a:t>In social media, in addition to ratings of products, there is additional </a:t>
            </a:r>
            <a:r>
              <a:rPr lang="en-US" dirty="0" smtClean="0"/>
              <a:t>information </a:t>
            </a:r>
            <a:r>
              <a:rPr lang="en-US" dirty="0"/>
              <a:t>available, such as the friendship network among individuals.</a:t>
            </a:r>
          </a:p>
          <a:p>
            <a:r>
              <a:rPr lang="en-US" dirty="0"/>
              <a:t>This information can be used to improve recommendations, based on </a:t>
            </a:r>
            <a:r>
              <a:rPr lang="en-US" dirty="0" smtClean="0"/>
              <a:t>the assumption </a:t>
            </a:r>
            <a:r>
              <a:rPr lang="en-US" dirty="0"/>
              <a:t>that an individual’s friends have an impact on the ratings </a:t>
            </a:r>
            <a:r>
              <a:rPr lang="en-US" dirty="0" smtClean="0"/>
              <a:t>ascribed </a:t>
            </a:r>
            <a:r>
              <a:rPr lang="en-US" dirty="0"/>
              <a:t>to the </a:t>
            </a:r>
            <a:r>
              <a:rPr lang="en-US" dirty="0" smtClean="0"/>
              <a:t>individual</a:t>
            </a:r>
            <a:r>
              <a:rPr lang="en-US" dirty="0"/>
              <a:t>. 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4150" y="3962400"/>
            <a:ext cx="4473649" cy="25146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251" y="4648200"/>
            <a:ext cx="4572000" cy="1384995"/>
          </a:xfrm>
          <a:prstGeom prst="rect">
            <a:avLst/>
          </a:prstGeom>
        </p:spPr>
        <p:txBody>
          <a:bodyPr>
            <a:normAutofit/>
          </a:bodyPr>
          <a:lstStyle/>
          <a:p>
            <a:pPr marL="342900" indent="-342900">
              <a:spcBef>
                <a:spcPct val="20000"/>
              </a:spcBef>
              <a:buFont typeface="Arial" pitchFamily="34" charset="0"/>
              <a:buChar char="•"/>
            </a:pPr>
            <a:r>
              <a:rPr lang="en-US" sz="2800" dirty="0"/>
              <a:t>This impact can be due to homophily, inﬂuence, or confounding</a:t>
            </a:r>
          </a:p>
        </p:txBody>
      </p:sp>
    </p:spTree>
    <p:extLst>
      <p:ext uri="{BB962C8B-B14F-4D97-AF65-F5344CB8AC3E}">
        <p14:creationId xmlns:p14="http://schemas.microsoft.com/office/powerpoint/2010/main" val="3373668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Using Social Context Alone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a network of friendships for which no user-item rating matrix </a:t>
            </a:r>
            <a:r>
              <a:rPr lang="en-US" dirty="0" smtClean="0"/>
              <a:t>is provided</a:t>
            </a:r>
            <a:r>
              <a:rPr lang="en-US" dirty="0"/>
              <a:t>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In </a:t>
            </a:r>
            <a:r>
              <a:rPr lang="en-US" dirty="0"/>
              <a:t>this network, we can still recommend users from the </a:t>
            </a:r>
            <a:r>
              <a:rPr lang="en-US" dirty="0" smtClean="0"/>
              <a:t>network to </a:t>
            </a:r>
            <a:r>
              <a:rPr lang="en-US" dirty="0"/>
              <a:t>other users for friendship. 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This </a:t>
            </a:r>
            <a:r>
              <a:rPr lang="en-US" dirty="0"/>
              <a:t>is an example of friend </a:t>
            </a:r>
            <a:r>
              <a:rPr lang="en-US" dirty="0" smtClean="0"/>
              <a:t>recommendation in </a:t>
            </a:r>
            <a:r>
              <a:rPr lang="en-US" dirty="0"/>
              <a:t>social networks.</a:t>
            </a:r>
          </a:p>
        </p:txBody>
      </p:sp>
    </p:spTree>
    <p:extLst>
      <p:ext uri="{BB962C8B-B14F-4D97-AF65-F5344CB8AC3E}">
        <p14:creationId xmlns:p14="http://schemas.microsoft.com/office/powerpoint/2010/main" val="1573386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Extending Classical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0" y="1066800"/>
            <a:ext cx="8915400" cy="5318760"/>
          </a:xfrm>
        </p:spPr>
        <p:txBody>
          <a:bodyPr/>
          <a:lstStyle/>
          <a:p>
            <a:r>
              <a:rPr lang="en-US" dirty="0"/>
              <a:t>Social information can </a:t>
            </a:r>
            <a:r>
              <a:rPr lang="en-US" dirty="0" smtClean="0"/>
              <a:t>be </a:t>
            </a:r>
            <a:r>
              <a:rPr lang="en-US" dirty="0"/>
              <a:t>used in addition to a user-item rating </a:t>
            </a:r>
            <a:r>
              <a:rPr lang="en-US" dirty="0" smtClean="0"/>
              <a:t>matrix </a:t>
            </a:r>
            <a:r>
              <a:rPr lang="en-US" dirty="0"/>
              <a:t>to improve recommendation. </a:t>
            </a:r>
            <a:endParaRPr lang="en-US" dirty="0" smtClean="0"/>
          </a:p>
          <a:p>
            <a:r>
              <a:rPr lang="en-US" dirty="0" smtClean="0"/>
              <a:t>Addition </a:t>
            </a:r>
            <a:r>
              <a:rPr lang="en-US" dirty="0"/>
              <a:t>of social information can </a:t>
            </a:r>
            <a:r>
              <a:rPr lang="en-US" dirty="0" smtClean="0"/>
              <a:t>be performed </a:t>
            </a:r>
            <a:r>
              <a:rPr lang="en-US" dirty="0"/>
              <a:t>by assuming that users that are connected (i.e., friends) </a:t>
            </a:r>
            <a:r>
              <a:rPr lang="en-US" dirty="0" smtClean="0"/>
              <a:t>have similar </a:t>
            </a:r>
            <a:r>
              <a:rPr lang="en-US" dirty="0"/>
              <a:t>tastes in rating items.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3733800"/>
            <a:ext cx="1447800" cy="353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1" y="4392000"/>
            <a:ext cx="3307744" cy="828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1000" y="5476240"/>
            <a:ext cx="4736123" cy="77216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8861" y="3789812"/>
            <a:ext cx="2726539" cy="241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9266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400" dirty="0" smtClean="0"/>
              <a:t>Modeling Social Information in Recommendation</a:t>
            </a:r>
            <a:endParaRPr lang="en-US" sz="24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/>
              <a:t>taste </a:t>
            </a:r>
            <a:r>
              <a:rPr lang="en-US" dirty="0" smtClean="0"/>
              <a:t>for user </a:t>
            </a:r>
            <a:r>
              <a:rPr lang="en-US" dirty="0" err="1"/>
              <a:t>i</a:t>
            </a:r>
            <a:r>
              <a:rPr lang="en-US" dirty="0"/>
              <a:t> is close to that of all his friends j ∈ F(</a:t>
            </a:r>
            <a:r>
              <a:rPr lang="en-US" dirty="0" err="1"/>
              <a:t>i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endParaRPr lang="en-US" dirty="0" smtClean="0"/>
          </a:p>
          <a:p>
            <a:r>
              <a:rPr lang="en-US" dirty="0" err="1"/>
              <a:t>sim</a:t>
            </a:r>
            <a:r>
              <a:rPr lang="en-US" dirty="0"/>
              <a:t>(</a:t>
            </a:r>
            <a:r>
              <a:rPr lang="en-US" dirty="0" err="1"/>
              <a:t>i</a:t>
            </a:r>
            <a:r>
              <a:rPr lang="en-US" dirty="0"/>
              <a:t>, j) denotes the similarity between user </a:t>
            </a:r>
            <a:r>
              <a:rPr lang="en-US" dirty="0" err="1"/>
              <a:t>i</a:t>
            </a:r>
            <a:r>
              <a:rPr lang="en-US" dirty="0"/>
              <a:t> and j (e.g., </a:t>
            </a:r>
            <a:r>
              <a:rPr lang="en-US" dirty="0" smtClean="0"/>
              <a:t>cosine similarity </a:t>
            </a:r>
            <a:r>
              <a:rPr lang="en-US" dirty="0"/>
              <a:t>or Pearson correlation between their ratings) and F(</a:t>
            </a:r>
            <a:r>
              <a:rPr lang="en-US" dirty="0" err="1"/>
              <a:t>i</a:t>
            </a:r>
            <a:r>
              <a:rPr lang="en-US" dirty="0"/>
              <a:t>) </a:t>
            </a:r>
            <a:r>
              <a:rPr lang="en-US" dirty="0" smtClean="0"/>
              <a:t>denotes the </a:t>
            </a:r>
            <a:r>
              <a:rPr lang="en-US" dirty="0"/>
              <a:t>friends of </a:t>
            </a:r>
            <a:r>
              <a:rPr lang="en-US" dirty="0" err="1"/>
              <a:t>i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43200" y="2209800"/>
            <a:ext cx="2712552" cy="762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4209" y="4953000"/>
            <a:ext cx="6690591" cy="149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875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Constrained by Social Context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066800"/>
            <a:ext cx="8839200" cy="5318760"/>
          </a:xfrm>
        </p:spPr>
        <p:txBody>
          <a:bodyPr/>
          <a:lstStyle/>
          <a:p>
            <a:r>
              <a:rPr lang="en-US" dirty="0"/>
              <a:t>In classical recommendation, to estimate ratings of an item, </a:t>
            </a:r>
            <a:r>
              <a:rPr lang="en-US" dirty="0" smtClean="0"/>
              <a:t>we determine similar </a:t>
            </a:r>
            <a:r>
              <a:rPr lang="en-US" dirty="0"/>
              <a:t>users or items. In other words, any user similar to the </a:t>
            </a:r>
            <a:r>
              <a:rPr lang="en-US" dirty="0" smtClean="0"/>
              <a:t>individual can </a:t>
            </a:r>
            <a:r>
              <a:rPr lang="en-US" dirty="0"/>
              <a:t>contribute to the predicted ratings for the individual. </a:t>
            </a:r>
            <a:endParaRPr lang="en-US" dirty="0" smtClean="0"/>
          </a:p>
          <a:p>
            <a:r>
              <a:rPr lang="en-US" dirty="0" smtClean="0"/>
              <a:t>We </a:t>
            </a:r>
            <a:r>
              <a:rPr lang="en-US" dirty="0"/>
              <a:t>can limit </a:t>
            </a:r>
            <a:r>
              <a:rPr lang="en-US" dirty="0" smtClean="0"/>
              <a:t>the set </a:t>
            </a:r>
            <a:r>
              <a:rPr lang="en-US" dirty="0"/>
              <a:t>of individuals that can contribute to the ratings of a user to the set </a:t>
            </a:r>
            <a:r>
              <a:rPr lang="en-US" dirty="0" smtClean="0"/>
              <a:t>of friends </a:t>
            </a:r>
            <a:r>
              <a:rPr lang="en-US" dirty="0"/>
              <a:t>of the user</a:t>
            </a:r>
            <a:r>
              <a:rPr lang="en-US" dirty="0" smtClean="0"/>
              <a:t>.</a:t>
            </a:r>
          </a:p>
          <a:p>
            <a:pPr lvl="1"/>
            <a:r>
              <a:rPr lang="en-US" dirty="0"/>
              <a:t>S(</a:t>
            </a:r>
            <a:r>
              <a:rPr lang="en-US" dirty="0" err="1"/>
              <a:t>i</a:t>
            </a:r>
            <a:r>
              <a:rPr lang="en-US" dirty="0"/>
              <a:t>) </a:t>
            </a:r>
            <a:r>
              <a:rPr lang="en-US" dirty="0" smtClean="0"/>
              <a:t>is the set of </a:t>
            </a:r>
            <a:r>
              <a:rPr lang="en-US" dirty="0"/>
              <a:t>k most similar friends of an </a:t>
            </a:r>
            <a:r>
              <a:rPr lang="en-US" dirty="0" smtClean="0"/>
              <a:t>individual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5029200"/>
            <a:ext cx="6215807" cy="121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864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28600" y="1143000"/>
            <a:ext cx="3192848" cy="126101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4138" y="1108207"/>
            <a:ext cx="3769856" cy="1293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1" y="2798379"/>
            <a:ext cx="2133600" cy="201622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334" y="4814601"/>
            <a:ext cx="2852466" cy="168150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53476" y="3657600"/>
            <a:ext cx="4638124" cy="190851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 rot="5400000">
            <a:off x="-614276" y="3500523"/>
            <a:ext cx="1773621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/>
              <a:t>Average </a:t>
            </a:r>
            <a:r>
              <a:rPr lang="en-US" dirty="0" smtClean="0"/>
              <a:t>ratings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 rot="5400000">
            <a:off x="-614276" y="5460702"/>
            <a:ext cx="1773621" cy="369332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 smtClean="0"/>
              <a:t>User Similarity</a:t>
            </a:r>
            <a:endParaRPr lang="en-US" dirty="0"/>
          </a:p>
        </p:txBody>
      </p:sp>
      <p:sp>
        <p:nvSpPr>
          <p:cNvPr id="11" name="Oval 10"/>
          <p:cNvSpPr/>
          <p:nvPr/>
        </p:nvSpPr>
        <p:spPr>
          <a:xfrm>
            <a:off x="6629400" y="1676400"/>
            <a:ext cx="381000" cy="304800"/>
          </a:xfrm>
          <a:prstGeom prst="ellipse">
            <a:avLst/>
          </a:prstGeom>
          <a:noFill/>
          <a:ln>
            <a:solidFill>
              <a:srgbClr val="E2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10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4900" dirty="0"/>
              <a:t>Evaluation</a:t>
            </a:r>
            <a:r>
              <a:rPr lang="en-US" sz="10700" dirty="0"/>
              <a:t> </a:t>
            </a:r>
            <a:r>
              <a:rPr lang="en-US" sz="10700" dirty="0" smtClean="0"/>
              <a:t/>
            </a:r>
            <a:br>
              <a:rPr lang="en-US" sz="10700" dirty="0" smtClean="0"/>
            </a:br>
            <a:r>
              <a:rPr lang="en-US" dirty="0" smtClean="0"/>
              <a:t>of </a:t>
            </a:r>
            <a:br>
              <a:rPr lang="en-US" dirty="0" smtClean="0"/>
            </a:br>
            <a:r>
              <a:rPr lang="en-US" dirty="0" smtClean="0"/>
              <a:t>Recommender </a:t>
            </a:r>
            <a:r>
              <a:rPr lang="en-US" dirty="0"/>
              <a:t>S</a:t>
            </a:r>
            <a:r>
              <a:rPr lang="en-US" dirty="0" smtClean="0"/>
              <a:t>ystems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4777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Recommender Systems is difficult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Different algorithms </a:t>
            </a:r>
            <a:r>
              <a:rPr lang="en-US" dirty="0"/>
              <a:t>may be better or worse on different </a:t>
            </a:r>
            <a:r>
              <a:rPr lang="en-US" dirty="0" smtClean="0"/>
              <a:t>datasets (applications)</a:t>
            </a:r>
          </a:p>
          <a:p>
            <a:pPr lvl="1"/>
            <a:r>
              <a:rPr lang="en-US" dirty="0"/>
              <a:t>Many </a:t>
            </a:r>
            <a:r>
              <a:rPr lang="en-US" dirty="0" smtClean="0"/>
              <a:t>algorithms are designed </a:t>
            </a:r>
            <a:r>
              <a:rPr lang="en-US" dirty="0"/>
              <a:t>specifically for </a:t>
            </a:r>
            <a:r>
              <a:rPr lang="en-US" dirty="0" smtClean="0"/>
              <a:t>datasets </a:t>
            </a:r>
            <a:r>
              <a:rPr lang="en-US" dirty="0"/>
              <a:t>where there are many more users than </a:t>
            </a:r>
            <a:r>
              <a:rPr lang="en-US" dirty="0" smtClean="0"/>
              <a:t>items or </a:t>
            </a:r>
            <a:r>
              <a:rPr lang="en-US" dirty="0"/>
              <a:t>vice versa. Similar differences exist for </a:t>
            </a:r>
            <a:r>
              <a:rPr lang="en-US" dirty="0" smtClean="0"/>
              <a:t>rating </a:t>
            </a:r>
            <a:r>
              <a:rPr lang="en-US" dirty="0"/>
              <a:t>density, </a:t>
            </a:r>
            <a:r>
              <a:rPr lang="en-US" dirty="0" smtClean="0"/>
              <a:t>rating </a:t>
            </a:r>
            <a:r>
              <a:rPr lang="en-US" dirty="0"/>
              <a:t>scale, and other </a:t>
            </a:r>
            <a:r>
              <a:rPr lang="en-US" dirty="0" smtClean="0"/>
              <a:t>properties of datasets</a:t>
            </a:r>
            <a:endParaRPr lang="en-US" dirty="0"/>
          </a:p>
          <a:p>
            <a:r>
              <a:rPr lang="en-US" dirty="0" smtClean="0"/>
              <a:t>The </a:t>
            </a:r>
            <a:r>
              <a:rPr lang="en-US" dirty="0"/>
              <a:t>goals </a:t>
            </a:r>
            <a:r>
              <a:rPr lang="en-US" dirty="0" smtClean="0"/>
              <a:t>to perform evaluation may differ </a:t>
            </a:r>
          </a:p>
          <a:p>
            <a:pPr lvl="1"/>
            <a:r>
              <a:rPr lang="en-US" dirty="0" smtClean="0"/>
              <a:t>Early </a:t>
            </a:r>
            <a:r>
              <a:rPr lang="en-US" dirty="0"/>
              <a:t>evaluation work focused specifically on the "accuracy" of </a:t>
            </a:r>
            <a:r>
              <a:rPr lang="en-US" dirty="0" smtClean="0"/>
              <a:t>algorithms in "predicting</a:t>
            </a:r>
            <a:r>
              <a:rPr lang="en-US" dirty="0"/>
              <a:t>" withheld ratings. </a:t>
            </a:r>
            <a:endParaRPr lang="en-US" dirty="0" smtClean="0"/>
          </a:p>
          <a:p>
            <a:pPr lvl="1"/>
            <a:r>
              <a:rPr lang="en-US" dirty="0" smtClean="0"/>
              <a:t>Other properties different from accuracy also have important effect </a:t>
            </a:r>
            <a:r>
              <a:rPr lang="en-US" dirty="0"/>
              <a:t>on user satisfaction and </a:t>
            </a:r>
            <a:r>
              <a:rPr lang="en-US" dirty="0" smtClean="0"/>
              <a:t>performance</a:t>
            </a:r>
          </a:p>
          <a:p>
            <a:r>
              <a:rPr lang="en-US" dirty="0" smtClean="0"/>
              <a:t>There </a:t>
            </a:r>
            <a:r>
              <a:rPr lang="en-US" dirty="0"/>
              <a:t>is a significant challenge in deciding what combination of measures </a:t>
            </a:r>
            <a:r>
              <a:rPr lang="en-US" dirty="0" smtClean="0"/>
              <a:t>should be used </a:t>
            </a:r>
            <a:r>
              <a:rPr lang="en-US" dirty="0"/>
              <a:t>in comparative </a:t>
            </a:r>
            <a:r>
              <a:rPr lang="en-US" dirty="0" smtClean="0"/>
              <a:t>evaluation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6000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Recommender </a:t>
            </a:r>
            <a:r>
              <a:rPr lang="en-US" dirty="0" smtClean="0"/>
              <a:t>Systems - Examples</a:t>
            </a:r>
            <a:endParaRPr lang="en-US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914400"/>
            <a:ext cx="3657600" cy="26275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914400"/>
            <a:ext cx="3657600" cy="26244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764083"/>
            <a:ext cx="3657600" cy="2618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3759074"/>
            <a:ext cx="3657600" cy="262317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640" y="3759074"/>
            <a:ext cx="3657600" cy="260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874072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Evaluating Recommender Systems</a:t>
            </a:r>
          </a:p>
        </p:txBody>
      </p:sp>
      <p:sp>
        <p:nvSpPr>
          <p:cNvPr id="8195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 eaLnBrk="1" hangingPunct="1"/>
            <a:r>
              <a:rPr lang="en-US" dirty="0" smtClean="0"/>
              <a:t>A myriad of algorithms are proposed, </a:t>
            </a:r>
            <a:r>
              <a:rPr lang="en-US" b="1" dirty="0" smtClean="0"/>
              <a:t>but</a:t>
            </a:r>
          </a:p>
          <a:p>
            <a:pPr lvl="1" eaLnBrk="1" hangingPunct="1"/>
            <a:r>
              <a:rPr lang="en-US" dirty="0" smtClean="0"/>
              <a:t>Which one is the best in a given application domain?</a:t>
            </a:r>
          </a:p>
          <a:p>
            <a:pPr lvl="1" eaLnBrk="1" hangingPunct="1"/>
            <a:r>
              <a:rPr lang="en-US" dirty="0" smtClean="0"/>
              <a:t>What are the success factors of different algorithms?</a:t>
            </a:r>
          </a:p>
          <a:p>
            <a:pPr lvl="1" eaLnBrk="1" hangingPunct="1"/>
            <a:r>
              <a:rPr lang="en-US" dirty="0" smtClean="0"/>
              <a:t>Comparative analysis based on an optimality criterion?</a:t>
            </a:r>
          </a:p>
          <a:p>
            <a:pPr eaLnBrk="1" hangingPunct="1"/>
            <a:endParaRPr lang="en-US" dirty="0" smtClean="0"/>
          </a:p>
          <a:p>
            <a:pPr eaLnBrk="1" hangingPunct="1"/>
            <a:r>
              <a:rPr lang="en-US" dirty="0" smtClean="0"/>
              <a:t>Main questions are:</a:t>
            </a:r>
          </a:p>
          <a:p>
            <a:pPr lvl="1" eaLnBrk="1" hangingPunct="1"/>
            <a:r>
              <a:rPr lang="en-US" dirty="0" smtClean="0"/>
              <a:t>Is a RS efficient with respect to specific criteria like accuracy, user satisfaction, response time, serendipity, online conversion, ….</a:t>
            </a:r>
          </a:p>
          <a:p>
            <a:pPr lvl="1" eaLnBrk="1" hangingPunct="1"/>
            <a:r>
              <a:rPr lang="en-US" dirty="0" smtClean="0"/>
              <a:t>Do customers like/buy recommended items?</a:t>
            </a:r>
          </a:p>
          <a:p>
            <a:pPr lvl="1" eaLnBrk="1" hangingPunct="1"/>
            <a:r>
              <a:rPr lang="en-US" dirty="0" smtClean="0"/>
              <a:t>Do customers buy items they otherwise would have not?</a:t>
            </a:r>
          </a:p>
          <a:p>
            <a:pPr lvl="1" eaLnBrk="1" hangingPunct="1"/>
            <a:r>
              <a:rPr lang="en-US" dirty="0" smtClean="0"/>
              <a:t>Are they satisfied with a recommendation after purchase? </a:t>
            </a:r>
          </a:p>
          <a:p>
            <a:pPr eaLnBrk="1" hangingPunct="1"/>
            <a:endParaRPr lang="en-US" dirty="0" smtClean="0"/>
          </a:p>
          <a:p>
            <a:pPr eaLnBrk="1" hangingPunct="1"/>
            <a:endParaRPr lang="en-US" dirty="0" smtClean="0"/>
          </a:p>
          <a:p>
            <a:pPr lvl="1" eaLnBrk="1" hangingPunct="1"/>
            <a:endParaRPr lang="en-US" dirty="0" smtClean="0"/>
          </a:p>
          <a:p>
            <a:pPr lvl="1" eaLnBrk="1" hangingPunct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669685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</a:t>
            </a:r>
            <a:r>
              <a:rPr lang="en-US" dirty="0" smtClean="0"/>
              <a:t>Do We Evaluate Recommenders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Application outcomes</a:t>
            </a:r>
            <a:endParaRPr lang="en-US" dirty="0"/>
          </a:p>
          <a:p>
            <a:pPr lvl="1"/>
            <a:r>
              <a:rPr lang="en-US" dirty="0" smtClean="0"/>
              <a:t>Add-on </a:t>
            </a:r>
            <a:r>
              <a:rPr lang="en-US" dirty="0"/>
              <a:t>sales</a:t>
            </a:r>
          </a:p>
          <a:p>
            <a:pPr lvl="1"/>
            <a:r>
              <a:rPr lang="en-US" dirty="0" smtClean="0"/>
              <a:t>Click-through rates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number of </a:t>
            </a:r>
            <a:r>
              <a:rPr lang="en-US" dirty="0" smtClean="0"/>
              <a:t>products purchased </a:t>
            </a:r>
            <a:r>
              <a:rPr lang="en-US" dirty="0"/>
              <a:t>(and not returned!)</a:t>
            </a:r>
          </a:p>
          <a:p>
            <a:r>
              <a:rPr lang="en-US" dirty="0" smtClean="0"/>
              <a:t>Research </a:t>
            </a:r>
            <a:r>
              <a:rPr lang="en-US" dirty="0"/>
              <a:t>measures</a:t>
            </a:r>
          </a:p>
          <a:p>
            <a:pPr lvl="1"/>
            <a:r>
              <a:rPr lang="en-US" dirty="0" smtClean="0"/>
              <a:t>User </a:t>
            </a:r>
            <a:r>
              <a:rPr lang="en-US" dirty="0"/>
              <a:t>satisfaction</a:t>
            </a:r>
          </a:p>
          <a:p>
            <a:r>
              <a:rPr lang="en-US" dirty="0" smtClean="0"/>
              <a:t>Metrics</a:t>
            </a:r>
            <a:endParaRPr lang="en-US" dirty="0"/>
          </a:p>
          <a:p>
            <a:pPr lvl="1"/>
            <a:r>
              <a:rPr lang="en-US" dirty="0" smtClean="0"/>
              <a:t>To </a:t>
            </a:r>
            <a:r>
              <a:rPr lang="en-US" dirty="0"/>
              <a:t>anticipate the above beforehand (offline)</a:t>
            </a:r>
          </a:p>
        </p:txBody>
      </p:sp>
    </p:spTree>
    <p:extLst>
      <p:ext uri="{BB962C8B-B14F-4D97-AF65-F5344CB8AC3E}">
        <p14:creationId xmlns:p14="http://schemas.microsoft.com/office/powerpoint/2010/main" val="20913996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Accuracy Metrics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Predictive </a:t>
            </a:r>
            <a:r>
              <a:rPr lang="en-US" dirty="0"/>
              <a:t>accuracy </a:t>
            </a:r>
            <a:endParaRPr lang="en-US" dirty="0" smtClean="0"/>
          </a:p>
          <a:p>
            <a:pPr lvl="1"/>
            <a:r>
              <a:rPr lang="en-US" dirty="0"/>
              <a:t>Predictive accuracy metrics measure </a:t>
            </a:r>
            <a:r>
              <a:rPr lang="en-US" i="1" dirty="0"/>
              <a:t>how close </a:t>
            </a:r>
            <a:r>
              <a:rPr lang="en-US" dirty="0"/>
              <a:t>the recommender system’s predicted ratings are to the true </a:t>
            </a:r>
            <a:r>
              <a:rPr lang="en-US" dirty="0" smtClean="0"/>
              <a:t>user ratings</a:t>
            </a:r>
          </a:p>
          <a:p>
            <a:r>
              <a:rPr lang="en-US" dirty="0"/>
              <a:t>C</a:t>
            </a:r>
            <a:r>
              <a:rPr lang="en-US" dirty="0" smtClean="0"/>
              <a:t>lassification accuracy</a:t>
            </a:r>
          </a:p>
          <a:p>
            <a:pPr lvl="1"/>
            <a:r>
              <a:rPr lang="en-US" dirty="0"/>
              <a:t>Classification metrics measure the </a:t>
            </a:r>
            <a:r>
              <a:rPr lang="en-US" dirty="0" smtClean="0"/>
              <a:t>ratio </a:t>
            </a:r>
            <a:r>
              <a:rPr lang="en-US" dirty="0"/>
              <a:t>with which a recommender system makes correct </a:t>
            </a:r>
            <a:r>
              <a:rPr lang="en-US" dirty="0" smtClean="0"/>
              <a:t>vs. incorrect decisions </a:t>
            </a:r>
            <a:r>
              <a:rPr lang="en-US" dirty="0"/>
              <a:t>about whether an item is good. </a:t>
            </a:r>
            <a:endParaRPr lang="en-US" dirty="0" smtClean="0"/>
          </a:p>
          <a:p>
            <a:pPr lvl="1"/>
            <a:r>
              <a:rPr lang="en-US" dirty="0" smtClean="0"/>
              <a:t>Classification </a:t>
            </a:r>
            <a:r>
              <a:rPr lang="en-US" dirty="0"/>
              <a:t>metrics are thus appropriate for tasks such as </a:t>
            </a:r>
            <a:r>
              <a:rPr lang="en-US" i="1" dirty="0"/>
              <a:t>Find </a:t>
            </a:r>
            <a:r>
              <a:rPr lang="en-US" i="1" dirty="0" smtClean="0"/>
              <a:t>Good Items </a:t>
            </a:r>
            <a:r>
              <a:rPr lang="en-US" dirty="0"/>
              <a:t>when users have </a:t>
            </a:r>
            <a:r>
              <a:rPr lang="en-US" dirty="0" smtClean="0"/>
              <a:t>binary </a:t>
            </a:r>
            <a:r>
              <a:rPr lang="en-US" dirty="0"/>
              <a:t>preferences.</a:t>
            </a:r>
            <a:endParaRPr lang="en-US" dirty="0" smtClean="0"/>
          </a:p>
          <a:p>
            <a:r>
              <a:rPr lang="en-US" dirty="0"/>
              <a:t>R</a:t>
            </a:r>
            <a:r>
              <a:rPr lang="en-US" dirty="0" smtClean="0"/>
              <a:t>ank </a:t>
            </a:r>
            <a:r>
              <a:rPr lang="en-US" dirty="0"/>
              <a:t>accuracy</a:t>
            </a:r>
          </a:p>
        </p:txBody>
      </p:sp>
    </p:spTree>
    <p:extLst>
      <p:ext uri="{BB962C8B-B14F-4D97-AF65-F5344CB8AC3E}">
        <p14:creationId xmlns:p14="http://schemas.microsoft.com/office/powerpoint/2010/main" val="785790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Predictive </a:t>
            </a:r>
            <a:r>
              <a:rPr lang="en-US" dirty="0" smtClean="0"/>
              <a:t>accuracy - </a:t>
            </a:r>
            <a:r>
              <a:rPr lang="de-AT" dirty="0" smtClean="0"/>
              <a:t>Metrics </a:t>
            </a:r>
            <a:r>
              <a:rPr lang="de-AT" dirty="0"/>
              <a:t>measure error rate</a:t>
            </a:r>
            <a:endParaRPr lang="de-DE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82040"/>
            <a:ext cx="5905500" cy="5318760"/>
          </a:xfrm>
        </p:spPr>
        <p:txBody>
          <a:bodyPr>
            <a:normAutofit/>
          </a:bodyPr>
          <a:lstStyle/>
          <a:p>
            <a:r>
              <a:rPr lang="en-US" dirty="0" smtClean="0"/>
              <a:t>Mean Absolute Error (</a:t>
            </a:r>
            <a:r>
              <a:rPr lang="en-US" i="1" dirty="0" smtClean="0"/>
              <a:t>MAE</a:t>
            </a:r>
            <a:r>
              <a:rPr lang="en-US" dirty="0" smtClean="0"/>
              <a:t>) </a:t>
            </a:r>
            <a:r>
              <a:rPr lang="en-US" dirty="0"/>
              <a:t>measures the average absolute deviation between a </a:t>
            </a:r>
            <a:r>
              <a:rPr lang="en-US" dirty="0" smtClean="0"/>
              <a:t>predicted rating (p) and </a:t>
            </a:r>
            <a:r>
              <a:rPr lang="en-US" dirty="0"/>
              <a:t>the user’s true </a:t>
            </a:r>
            <a:r>
              <a:rPr lang="en-US" dirty="0" smtClean="0"/>
              <a:t>rating (r)</a:t>
            </a:r>
          </a:p>
          <a:p>
            <a:pPr lvl="1"/>
            <a:r>
              <a:rPr lang="en-US" dirty="0" smtClean="0"/>
              <a:t>NMAE = MAE/(</a:t>
            </a:r>
            <a:r>
              <a:rPr lang="en-US" dirty="0" err="1" smtClean="0"/>
              <a:t>r</a:t>
            </a:r>
            <a:r>
              <a:rPr lang="en-US" baseline="-25000" dirty="0" err="1" smtClean="0"/>
              <a:t>max</a:t>
            </a:r>
            <a:r>
              <a:rPr lang="en-US" dirty="0" smtClean="0"/>
              <a:t> – </a:t>
            </a:r>
            <a:r>
              <a:rPr lang="en-US" dirty="0" err="1" smtClean="0"/>
              <a:t>r</a:t>
            </a:r>
            <a:r>
              <a:rPr lang="en-US" baseline="-25000" dirty="0" err="1" smtClean="0"/>
              <a:t>min</a:t>
            </a:r>
            <a:r>
              <a:rPr lang="en-US" dirty="0" smtClean="0"/>
              <a:t>)</a:t>
            </a:r>
          </a:p>
          <a:p>
            <a:endParaRPr lang="en-US" dirty="0" smtClean="0"/>
          </a:p>
          <a:p>
            <a:r>
              <a:rPr lang="en-US" dirty="0" smtClean="0"/>
              <a:t>Root Mean Square Error (</a:t>
            </a:r>
            <a:r>
              <a:rPr lang="en-US" i="1" dirty="0" smtClean="0"/>
              <a:t>RMSE</a:t>
            </a:r>
            <a:r>
              <a:rPr lang="en-US" dirty="0" smtClean="0"/>
              <a:t>) is similar to </a:t>
            </a:r>
            <a:r>
              <a:rPr lang="en-US" i="1" dirty="0" smtClean="0"/>
              <a:t>MAE</a:t>
            </a:r>
            <a:r>
              <a:rPr lang="en-US" dirty="0" smtClean="0"/>
              <a:t>, but places more emphasis on larger deviation</a:t>
            </a:r>
          </a:p>
          <a:p>
            <a:pPr lvl="0"/>
            <a:endParaRPr lang="en-US" dirty="0" smtClean="0"/>
          </a:p>
          <a:p>
            <a:endParaRPr lang="de-AT" dirty="0" smtClean="0"/>
          </a:p>
          <a:p>
            <a:endParaRPr lang="de-AT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1055" y="1752600"/>
            <a:ext cx="2649959" cy="8382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5917" y="5257800"/>
            <a:ext cx="3065097" cy="87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01444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Evaluation,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000" y="1468616"/>
            <a:ext cx="3657600" cy="165558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1142" y="3810000"/>
            <a:ext cx="6441715" cy="214312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917232"/>
            <a:ext cx="92964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the following table with both the predicted ratings </a:t>
            </a:r>
            <a:r>
              <a:rPr lang="en-US" dirty="0" smtClean="0"/>
              <a:t>and true </a:t>
            </a:r>
            <a:r>
              <a:rPr lang="en-US" dirty="0"/>
              <a:t>ratings of ﬁve items</a:t>
            </a:r>
          </a:p>
        </p:txBody>
      </p:sp>
    </p:spTree>
    <p:extLst>
      <p:ext uri="{BB962C8B-B14F-4D97-AF65-F5344CB8AC3E}">
        <p14:creationId xmlns:p14="http://schemas.microsoft.com/office/powerpoint/2010/main" val="793020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Relevance: Precision and Recall</a:t>
            </a:r>
          </a:p>
        </p:txBody>
      </p:sp>
      <p:sp>
        <p:nvSpPr>
          <p:cNvPr id="60419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Precision:</a:t>
            </a:r>
            <a:r>
              <a:rPr lang="en-US" dirty="0" smtClean="0"/>
              <a:t> a measure of exactness, determines the fraction of relevant items retrieved out of all items retrieved</a:t>
            </a:r>
          </a:p>
          <a:p>
            <a:pPr lvl="1"/>
            <a:endParaRPr lang="en-US" dirty="0" smtClean="0"/>
          </a:p>
          <a:p>
            <a:r>
              <a:rPr lang="en-US" b="1" dirty="0" smtClean="0"/>
              <a:t>Recall:</a:t>
            </a:r>
            <a:r>
              <a:rPr lang="en-US" dirty="0" smtClean="0"/>
              <a:t> a measure of completeness, determines the fraction of relevant items retrieved out of all relevant items</a:t>
            </a:r>
          </a:p>
          <a:p>
            <a:pPr>
              <a:buFont typeface="Wingdings" pitchFamily="2" charset="2"/>
              <a:buNone/>
            </a:pPr>
            <a:endParaRPr lang="en-US" dirty="0" smtClean="0"/>
          </a:p>
          <a:p>
            <a:endParaRPr lang="en-US" dirty="0" smtClean="0"/>
          </a:p>
        </p:txBody>
      </p:sp>
      <p:sp>
        <p:nvSpPr>
          <p:cNvPr id="60420" name="Rectangle 2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9290" y="2133600"/>
            <a:ext cx="1260551" cy="8524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3197" y="4267200"/>
            <a:ext cx="1730018" cy="1162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6" name="Picture 4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5029200"/>
            <a:ext cx="6238875" cy="1295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494310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Relevancy,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1371600"/>
            <a:ext cx="5181600" cy="147183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1200" y="3200400"/>
            <a:ext cx="4581525" cy="2576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2748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Evaluating Ranking of Recommendation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 smtClean="0"/>
                  <a:t>Spearman’s Rank Correlation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=1− 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6</m:t>
                        </m:r>
                        <m:nary>
                          <m:naryPr>
                            <m:chr m:val="∑"/>
                            <m:limLoc m:val="subSup"/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5"/>
                              </m:r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  <m:r>
                                  <a:rPr lang="en-US" b="0" i="1" baseline="-25000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𝑖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 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𝑦𝑖</m:t>
                                </m:r>
                              </m:e>
                            </m:d>
                            <m:r>
                              <a:rPr lang="en-US" b="0" i="1" baseline="3000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e>
                        </m:nary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baseline="3000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𝑛</m:t>
                        </m:r>
                      </m:den>
                    </m:f>
                  </m:oMath>
                </a14:m>
                <a:endParaRPr lang="en-US" dirty="0"/>
              </a:p>
              <a:p>
                <a:r>
                  <a:rPr lang="en-US" dirty="0" smtClean="0"/>
                  <a:t>Kendall’s </a:t>
                </a: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endParaRPr lang="en-US" dirty="0" smtClean="0"/>
              </a:p>
              <a:p>
                <a:pPr lvl="1"/>
                <a:r>
                  <a:rPr lang="en-US" dirty="0" smtClean="0"/>
                  <a:t>It checks the concordant the items of the recommended ranking list against the ground truth ranking list</a:t>
                </a:r>
              </a:p>
              <a:p>
                <a:pPr lvl="2"/>
                <a:r>
                  <a:rPr lang="en-US" dirty="0" smtClean="0"/>
                  <a:t>If the two orders are consistent, it is concordant</a:t>
                </a:r>
              </a:p>
              <a:p>
                <a:pPr lvl="2"/>
                <a:r>
                  <a:rPr lang="en-US" dirty="0" smtClean="0"/>
                  <a:t>For top 4 items in ranking list, there are 4*3/2=6 pairs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𝜏</m:t>
                    </m:r>
                  </m:oMath>
                </a14:m>
                <a:r>
                  <a:rPr lang="en-US" dirty="0" smtClean="0"/>
                  <a:t>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𝑐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num>
                      <m:den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type m:val="noBar"/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num>
                              <m:den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den>
                            </m:f>
                          </m:e>
                        </m:d>
                      </m:den>
                    </m:f>
                  </m:oMath>
                </a14:m>
                <a:endParaRPr lang="en-US" b="0" dirty="0" smtClean="0"/>
              </a:p>
              <a:p>
                <a:pPr marL="914400" lvl="2" indent="0">
                  <a:buNone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where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is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the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number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concordants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and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of</m:t>
                    </m:r>
                    <m:r>
                      <a:rPr lang="en-US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dis</m:t>
                    </m:r>
                  </m:oMath>
                </a14:m>
                <a:r>
                  <a:rPr lang="en-US" dirty="0"/>
                  <a:t>concordants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 rotWithShape="0">
                <a:blip r:embed="rId2"/>
                <a:stretch>
                  <a:fillRect l="-1333" t="-114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13317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Ranking, Example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9400" y="1802469"/>
            <a:ext cx="3276600" cy="150017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28600" y="990600"/>
            <a:ext cx="8763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Consider a set of four items I = {</a:t>
            </a:r>
            <a:r>
              <a:rPr lang="en-US" dirty="0" smtClean="0"/>
              <a:t>i</a:t>
            </a:r>
            <a:r>
              <a:rPr lang="en-US" baseline="-25000" dirty="0" smtClean="0"/>
              <a:t>1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dirty="0" smtClean="0"/>
              <a:t>i</a:t>
            </a:r>
            <a:r>
              <a:rPr lang="en-US" baseline="-25000" dirty="0" smtClean="0"/>
              <a:t>2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dirty="0" smtClean="0"/>
              <a:t>i</a:t>
            </a:r>
            <a:r>
              <a:rPr lang="en-US" baseline="-25000" dirty="0" smtClean="0"/>
              <a:t>3</a:t>
            </a:r>
            <a:r>
              <a:rPr lang="en-US" dirty="0" smtClean="0"/>
              <a:t> </a:t>
            </a:r>
            <a:r>
              <a:rPr lang="en-US" dirty="0"/>
              <a:t>, </a:t>
            </a:r>
            <a:r>
              <a:rPr lang="en-US" dirty="0" smtClean="0"/>
              <a:t>i</a:t>
            </a:r>
            <a:r>
              <a:rPr lang="en-US" baseline="-25000" dirty="0" smtClean="0"/>
              <a:t>4</a:t>
            </a:r>
            <a:r>
              <a:rPr lang="en-US" dirty="0" smtClean="0"/>
              <a:t>} </a:t>
            </a:r>
            <a:r>
              <a:rPr lang="en-US" dirty="0"/>
              <a:t>for which the </a:t>
            </a:r>
            <a:r>
              <a:rPr lang="en-US" dirty="0" smtClean="0"/>
              <a:t>predicted and </a:t>
            </a:r>
            <a:r>
              <a:rPr lang="en-US" dirty="0"/>
              <a:t>true rankings are as follows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3468183"/>
            <a:ext cx="3429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Pair </a:t>
            </a:r>
            <a:r>
              <a:rPr lang="en-US" dirty="0"/>
              <a:t>of items and their </a:t>
            </a:r>
            <a:r>
              <a:rPr lang="en-US" dirty="0" smtClean="0"/>
              <a:t>status {concordant/discordant</a:t>
            </a:r>
            <a:r>
              <a:rPr lang="en-US" dirty="0"/>
              <a:t>} are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4114514"/>
            <a:ext cx="2312062" cy="21338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6400" y="5484851"/>
            <a:ext cx="2373639" cy="7635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846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9652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Main Idea behind Recommender Systems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2514600"/>
            <a:ext cx="8229600" cy="3870960"/>
          </a:xfrm>
        </p:spPr>
        <p:txBody>
          <a:bodyPr/>
          <a:lstStyle/>
          <a:p>
            <a:r>
              <a:rPr lang="en-US" dirty="0" smtClean="0"/>
              <a:t>Users’ preferences are likely to remain stable, and change smoothly over time.</a:t>
            </a:r>
          </a:p>
          <a:p>
            <a:pPr lvl="1"/>
            <a:r>
              <a:rPr lang="en-US" dirty="0"/>
              <a:t>B</a:t>
            </a:r>
            <a:r>
              <a:rPr lang="en-US" dirty="0" smtClean="0"/>
              <a:t>y watching the past users’ or groups’ preferences, we try to predict their future likes</a:t>
            </a:r>
          </a:p>
          <a:p>
            <a:pPr lvl="1"/>
            <a:r>
              <a:rPr lang="en-US" dirty="0" smtClean="0"/>
              <a:t>Then we can recommend items of interest to them</a:t>
            </a:r>
          </a:p>
          <a:p>
            <a:r>
              <a:rPr lang="en-US" dirty="0" smtClean="0"/>
              <a:t>Formally, a recommender system takes a set of users U and a set of items I and learns a function f such that:</a:t>
            </a:r>
          </a:p>
          <a:p>
            <a:endParaRPr lang="en-US" dirty="0" smtClean="0"/>
          </a:p>
        </p:txBody>
      </p:sp>
      <p:sp>
        <p:nvSpPr>
          <p:cNvPr id="4" name="Rectangle 3"/>
          <p:cNvSpPr/>
          <p:nvPr/>
        </p:nvSpPr>
        <p:spPr>
          <a:xfrm>
            <a:off x="381000" y="1244025"/>
            <a:ext cx="8458200" cy="120032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Use historical data such as the user’s past preferences or similar  users’ past </a:t>
            </a:r>
          </a:p>
          <a:p>
            <a:pPr algn="ctr"/>
            <a:r>
              <a:rPr lang="en-US" sz="2400" b="1" dirty="0" smtClean="0"/>
              <a:t>preferences to predict future likes</a:t>
            </a:r>
            <a:endParaRPr lang="en-US" sz="2400" b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5667525"/>
            <a:ext cx="2819400" cy="69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597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Extra Slides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524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Beyond Accuracy, Relevance, and Rank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Coverage</a:t>
            </a:r>
          </a:p>
          <a:p>
            <a:pPr lvl="1"/>
            <a:r>
              <a:rPr lang="en-US" dirty="0" smtClean="0"/>
              <a:t>Measure </a:t>
            </a:r>
            <a:r>
              <a:rPr lang="en-US" dirty="0"/>
              <a:t>of the domain of items in the system over which the </a:t>
            </a:r>
            <a:r>
              <a:rPr lang="en-US" dirty="0" smtClean="0"/>
              <a:t>system can </a:t>
            </a:r>
            <a:r>
              <a:rPr lang="en-US" dirty="0"/>
              <a:t>form predictions or make </a:t>
            </a:r>
            <a:r>
              <a:rPr lang="en-US" dirty="0" smtClean="0"/>
              <a:t>recommendations</a:t>
            </a:r>
          </a:p>
          <a:p>
            <a:r>
              <a:rPr lang="en-US" dirty="0" smtClean="0"/>
              <a:t>Novelty </a:t>
            </a:r>
            <a:r>
              <a:rPr lang="en-US" dirty="0"/>
              <a:t>and </a:t>
            </a:r>
            <a:r>
              <a:rPr lang="en-US" dirty="0" smtClean="0"/>
              <a:t>Serendipity</a:t>
            </a:r>
          </a:p>
          <a:p>
            <a:pPr lvl="1"/>
            <a:r>
              <a:rPr lang="en-US" dirty="0" smtClean="0"/>
              <a:t>Helping users to </a:t>
            </a:r>
            <a:r>
              <a:rPr lang="en-US" dirty="0"/>
              <a:t>find a surprisingly interesting item </a:t>
            </a:r>
            <a:r>
              <a:rPr lang="en-US" dirty="0" smtClean="0"/>
              <a:t>he might </a:t>
            </a:r>
            <a:r>
              <a:rPr lang="en-US" dirty="0"/>
              <a:t>not have otherwise </a:t>
            </a:r>
            <a:r>
              <a:rPr lang="en-US" dirty="0" smtClean="0"/>
              <a:t>discovered</a:t>
            </a:r>
          </a:p>
          <a:p>
            <a:r>
              <a:rPr lang="en-US" dirty="0" smtClean="0"/>
              <a:t>Confidence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sure is the </a:t>
            </a:r>
            <a:r>
              <a:rPr lang="en-US" dirty="0" smtClean="0"/>
              <a:t>RS </a:t>
            </a:r>
            <a:r>
              <a:rPr lang="en-US" dirty="0"/>
              <a:t>that its recommendation is </a:t>
            </a:r>
            <a:r>
              <a:rPr lang="en-US" dirty="0" smtClean="0"/>
              <a:t>accurate?</a:t>
            </a:r>
          </a:p>
          <a:p>
            <a:r>
              <a:rPr lang="en-US" dirty="0" smtClean="0"/>
              <a:t>Diversity</a:t>
            </a:r>
          </a:p>
          <a:p>
            <a:r>
              <a:rPr lang="en-US" dirty="0" smtClean="0"/>
              <a:t>Risk</a:t>
            </a:r>
          </a:p>
          <a:p>
            <a:r>
              <a:rPr lang="en-US" dirty="0" smtClean="0"/>
              <a:t>Robustness</a:t>
            </a:r>
          </a:p>
          <a:p>
            <a:r>
              <a:rPr lang="en-US" dirty="0" smtClean="0"/>
              <a:t>Privacy</a:t>
            </a:r>
          </a:p>
          <a:p>
            <a:r>
              <a:rPr lang="en-US" dirty="0" err="1" smtClean="0"/>
              <a:t>Adaptivity</a:t>
            </a:r>
            <a:endParaRPr lang="en-US" dirty="0" smtClean="0"/>
          </a:p>
          <a:p>
            <a:r>
              <a:rPr lang="en-US" dirty="0" smtClean="0"/>
              <a:t>Scalability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77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Content Recommendation in Social Media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54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Video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Related videos defined as videos that a user is </a:t>
            </a:r>
            <a:r>
              <a:rPr lang="en-US" dirty="0" smtClean="0"/>
              <a:t>likely </a:t>
            </a:r>
            <a:r>
              <a:rPr lang="en-US" dirty="0"/>
              <a:t>to watch after </a:t>
            </a:r>
            <a:r>
              <a:rPr lang="en-US" dirty="0" smtClean="0"/>
              <a:t>having watched </a:t>
            </a:r>
            <a:r>
              <a:rPr lang="en-US" dirty="0"/>
              <a:t>a </a:t>
            </a:r>
            <a:r>
              <a:rPr lang="en-US" dirty="0" smtClean="0"/>
              <a:t>video</a:t>
            </a:r>
          </a:p>
          <a:p>
            <a:r>
              <a:rPr lang="en-US" dirty="0" smtClean="0"/>
              <a:t>Approaches to video recommendation:</a:t>
            </a:r>
          </a:p>
          <a:p>
            <a:pPr lvl="1"/>
            <a:r>
              <a:rPr lang="en-US" dirty="0" smtClean="0"/>
              <a:t>Association </a:t>
            </a:r>
            <a:r>
              <a:rPr lang="en-US" dirty="0"/>
              <a:t>rule mining </a:t>
            </a:r>
            <a:endParaRPr lang="en-US" dirty="0" smtClean="0"/>
          </a:p>
          <a:p>
            <a:pPr lvl="1"/>
            <a:r>
              <a:rPr lang="en-US" dirty="0" smtClean="0"/>
              <a:t>co-visitation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78740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</a:t>
            </a:r>
            <a:r>
              <a:rPr lang="en-US" dirty="0" smtClean="0"/>
              <a:t>Recommendation: </a:t>
            </a:r>
            <a:r>
              <a:rPr lang="en-US" dirty="0"/>
              <a:t>Association </a:t>
            </a:r>
            <a:r>
              <a:rPr lang="en-US" dirty="0" smtClean="0"/>
              <a:t>Rule Mining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22098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System calculates the probability of watching </a:t>
            </a:r>
            <a:r>
              <a:rPr lang="en-US" dirty="0" err="1" smtClean="0"/>
              <a:t>v</a:t>
            </a:r>
            <a:r>
              <a:rPr lang="en-US" baseline="-25000" dirty="0" err="1" smtClean="0"/>
              <a:t>j</a:t>
            </a:r>
            <a:r>
              <a:rPr lang="en-US" dirty="0" smtClean="0"/>
              <a:t> after the user </a:t>
            </a:r>
            <a:r>
              <a:rPr lang="en-US" dirty="0"/>
              <a:t>watched v</a:t>
            </a:r>
            <a:r>
              <a:rPr lang="en-US" baseline="-25000" dirty="0"/>
              <a:t>i</a:t>
            </a:r>
            <a:r>
              <a:rPr lang="en-US" dirty="0"/>
              <a:t> and recommends top-N of highly ranked </a:t>
            </a:r>
            <a:r>
              <a:rPr lang="en-US" dirty="0" smtClean="0"/>
              <a:t>videos</a:t>
            </a:r>
            <a:endParaRPr lang="en-US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8800" y="3505200"/>
            <a:ext cx="5362575" cy="885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0317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Recommendation: </a:t>
            </a:r>
            <a:r>
              <a:rPr lang="en-US" dirty="0" smtClean="0"/>
              <a:t>Co-visitation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1905000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Co-visitation score is a number </a:t>
            </a:r>
            <a:r>
              <a:rPr lang="en-US" dirty="0" smtClean="0"/>
              <a:t>that shows </a:t>
            </a:r>
            <a:r>
              <a:rPr lang="en-US" dirty="0"/>
              <a:t>in a given time </a:t>
            </a:r>
            <a:r>
              <a:rPr lang="en-US" dirty="0" smtClean="0"/>
              <a:t>period, how </a:t>
            </a:r>
            <a:r>
              <a:rPr lang="en-US" dirty="0"/>
              <a:t>often two videos co-watched within sessions</a:t>
            </a: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2895600"/>
            <a:ext cx="5076825" cy="10860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228600" y="5048071"/>
            <a:ext cx="84582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/>
              <a:t>c</a:t>
            </a:r>
            <a:r>
              <a:rPr lang="en-US" sz="2400" baseline="-25000" dirty="0" err="1" smtClean="0"/>
              <a:t>ij</a:t>
            </a:r>
            <a:r>
              <a:rPr lang="en-US" sz="2400" dirty="0" smtClean="0"/>
              <a:t> </a:t>
            </a:r>
            <a:r>
              <a:rPr lang="en-US" sz="2400" dirty="0"/>
              <a:t>is </a:t>
            </a:r>
            <a:r>
              <a:rPr lang="en-US" sz="2400" dirty="0" smtClean="0"/>
              <a:t>the number of co-watches </a:t>
            </a:r>
            <a:r>
              <a:rPr lang="en-US" sz="2400" dirty="0"/>
              <a:t>for videos v</a:t>
            </a:r>
            <a:r>
              <a:rPr lang="en-US" sz="2400" baseline="-25000" dirty="0"/>
              <a:t>i</a:t>
            </a:r>
            <a:r>
              <a:rPr lang="en-US" sz="2400" dirty="0"/>
              <a:t> and </a:t>
            </a:r>
            <a:r>
              <a:rPr lang="en-US" sz="2400" dirty="0" err="1"/>
              <a:t>v</a:t>
            </a:r>
            <a:r>
              <a:rPr lang="en-US" sz="2400" baseline="-25000" dirty="0" err="1"/>
              <a:t>j</a:t>
            </a:r>
            <a:r>
              <a:rPr lang="en-US" sz="2400" dirty="0"/>
              <a:t> and f (</a:t>
            </a:r>
            <a:r>
              <a:rPr lang="en-US" sz="2400" dirty="0" smtClean="0"/>
              <a:t>v</a:t>
            </a:r>
            <a:r>
              <a:rPr lang="en-US" sz="2400" baseline="-25000" dirty="0" smtClean="0"/>
              <a:t>i</a:t>
            </a:r>
            <a:r>
              <a:rPr lang="en-US" sz="2400" dirty="0" smtClean="0"/>
              <a:t>, </a:t>
            </a:r>
            <a:r>
              <a:rPr lang="en-US" sz="2400" dirty="0" err="1"/>
              <a:t>v</a:t>
            </a:r>
            <a:r>
              <a:rPr lang="en-US" sz="2400" baseline="-25000" dirty="0" err="1"/>
              <a:t>j</a:t>
            </a:r>
            <a:r>
              <a:rPr lang="en-US" sz="2400" dirty="0"/>
              <a:t>) is a </a:t>
            </a:r>
            <a:r>
              <a:rPr lang="en-US" sz="2400" dirty="0" smtClean="0"/>
              <a:t>normalization factor regarding the </a:t>
            </a:r>
            <a:r>
              <a:rPr lang="en-US" sz="2400" dirty="0"/>
              <a:t>popularity of two </a:t>
            </a:r>
            <a:r>
              <a:rPr lang="en-US" sz="2400" dirty="0" smtClean="0"/>
              <a:t>videos, e.g., e the product </a:t>
            </a:r>
            <a:r>
              <a:rPr lang="en-US" sz="2400" dirty="0"/>
              <a:t>of the videos’ </a:t>
            </a:r>
            <a:r>
              <a:rPr lang="en-US" sz="2400" dirty="0" smtClean="0"/>
              <a:t>popularity (the number of views).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9313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Tag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Tag recommendation is the process of recommending appropriate tags to be applied by the user per specific item annotation</a:t>
            </a:r>
          </a:p>
          <a:p>
            <a:endParaRPr lang="en-US" dirty="0" smtClean="0"/>
          </a:p>
          <a:p>
            <a:r>
              <a:rPr lang="en-US" dirty="0" smtClean="0"/>
              <a:t>Approaches:</a:t>
            </a:r>
          </a:p>
          <a:p>
            <a:pPr lvl="1"/>
            <a:r>
              <a:rPr lang="en-US" dirty="0" smtClean="0"/>
              <a:t>Recommending the most popular tags</a:t>
            </a:r>
          </a:p>
          <a:p>
            <a:pPr lvl="1"/>
            <a:r>
              <a:rPr lang="en-US" dirty="0" smtClean="0"/>
              <a:t>Collaborative Filtering</a:t>
            </a:r>
          </a:p>
          <a:p>
            <a:pPr lvl="1"/>
            <a:r>
              <a:rPr lang="en-US" dirty="0" smtClean="0"/>
              <a:t>Content-based Tag Recommendation</a:t>
            </a:r>
          </a:p>
          <a:p>
            <a:pPr lvl="1"/>
            <a:r>
              <a:rPr lang="en-US" dirty="0" smtClean="0"/>
              <a:t>Graph-based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0595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Tag </a:t>
            </a:r>
            <a:r>
              <a:rPr lang="en-US" sz="2800" dirty="0" smtClean="0"/>
              <a:t>Recommendation: Popularity-based and CF Approaches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Recommend the most popular tags</a:t>
            </a:r>
            <a:endParaRPr lang="en-US" dirty="0" smtClean="0"/>
          </a:p>
          <a:p>
            <a:pPr marL="914400" lvl="1" indent="-514350"/>
            <a:r>
              <a:rPr lang="en-US" dirty="0" smtClean="0"/>
              <a:t>Popular </a:t>
            </a:r>
            <a:r>
              <a:rPr lang="en-US" dirty="0"/>
              <a:t>tags </a:t>
            </a:r>
            <a:r>
              <a:rPr lang="en-US" dirty="0" smtClean="0"/>
              <a:t>already assigned </a:t>
            </a:r>
            <a:r>
              <a:rPr lang="en-US" dirty="0"/>
              <a:t>for the target </a:t>
            </a:r>
            <a:r>
              <a:rPr lang="en-US" dirty="0" smtClean="0"/>
              <a:t>item</a:t>
            </a:r>
          </a:p>
          <a:p>
            <a:pPr marL="914400" lvl="1" indent="-514350"/>
            <a:r>
              <a:rPr lang="en-US" dirty="0" smtClean="0"/>
              <a:t>Frequent </a:t>
            </a:r>
            <a:r>
              <a:rPr lang="en-US" dirty="0"/>
              <a:t>tags previously used by the user, and</a:t>
            </a:r>
          </a:p>
          <a:p>
            <a:pPr marL="914400" lvl="1" indent="-514350"/>
            <a:r>
              <a:rPr lang="en-US" dirty="0" smtClean="0"/>
              <a:t>Tags </a:t>
            </a:r>
            <a:r>
              <a:rPr lang="en-US" dirty="0"/>
              <a:t>co-occurred with already assigned tags</a:t>
            </a:r>
            <a:r>
              <a:rPr lang="en-US" dirty="0" smtClean="0"/>
              <a:t>.</a:t>
            </a:r>
          </a:p>
          <a:p>
            <a:pPr marL="0" indent="0">
              <a:buNone/>
            </a:pPr>
            <a:r>
              <a:rPr lang="en-US" b="1" dirty="0"/>
              <a:t>Collaborative </a:t>
            </a:r>
            <a:r>
              <a:rPr lang="en-US" b="1" dirty="0" smtClean="0"/>
              <a:t>filtering</a:t>
            </a:r>
          </a:p>
          <a:p>
            <a:pPr marL="914400" lvl="1" indent="-514350"/>
            <a:r>
              <a:rPr lang="en-US" dirty="0" smtClean="0"/>
              <a:t>It can </a:t>
            </a:r>
            <a:r>
              <a:rPr lang="en-US" dirty="0"/>
              <a:t>use </a:t>
            </a:r>
            <a:r>
              <a:rPr lang="en-US" dirty="0" smtClean="0"/>
              <a:t>item-based or user-based approaches. </a:t>
            </a:r>
          </a:p>
          <a:p>
            <a:pPr marL="914400" lvl="1" indent="-514350"/>
            <a:r>
              <a:rPr lang="en-US" dirty="0" smtClean="0"/>
              <a:t>Or </a:t>
            </a:r>
            <a:r>
              <a:rPr lang="en-US" dirty="0"/>
              <a:t>it may use a </a:t>
            </a:r>
            <a:r>
              <a:rPr lang="en-US" dirty="0" smtClean="0"/>
              <a:t>hybrid approach </a:t>
            </a:r>
            <a:r>
              <a:rPr lang="en-US" dirty="0"/>
              <a:t>by recommending tags given by similar users to similar items.</a:t>
            </a:r>
          </a:p>
        </p:txBody>
      </p:sp>
    </p:spTree>
    <p:extLst>
      <p:ext uri="{BB962C8B-B14F-4D97-AF65-F5344CB8AC3E}">
        <p14:creationId xmlns:p14="http://schemas.microsoft.com/office/powerpoint/2010/main" val="90903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/>
              <a:t>Tag </a:t>
            </a:r>
            <a:r>
              <a:rPr lang="en-US" sz="2800" dirty="0" smtClean="0"/>
              <a:t>Recommendation: Content- and Graph-based Approaches 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b="1" dirty="0"/>
              <a:t>Content-based </a:t>
            </a:r>
            <a:r>
              <a:rPr lang="en-US" b="1" dirty="0" smtClean="0"/>
              <a:t>Tag </a:t>
            </a:r>
            <a:r>
              <a:rPr lang="en-US" b="1" dirty="0"/>
              <a:t>Recommendation</a:t>
            </a:r>
            <a:endParaRPr lang="en-US" dirty="0" smtClean="0"/>
          </a:p>
          <a:p>
            <a:pPr marL="914400" lvl="1" indent="-514350"/>
            <a:r>
              <a:rPr lang="en-US" dirty="0"/>
              <a:t>This can be done by recommending keywords from the item’s associated text </a:t>
            </a:r>
            <a:r>
              <a:rPr lang="en-US" dirty="0" smtClean="0"/>
              <a:t>or tags </a:t>
            </a:r>
            <a:r>
              <a:rPr lang="en-US" dirty="0"/>
              <a:t>that have the highest co-occurrence with important keywords.</a:t>
            </a:r>
          </a:p>
          <a:p>
            <a:pPr marL="0" indent="0">
              <a:buNone/>
            </a:pPr>
            <a:r>
              <a:rPr lang="en-US" b="1" dirty="0"/>
              <a:t>Graph-based Approaches</a:t>
            </a:r>
            <a:endParaRPr lang="en-US" b="1" dirty="0" smtClean="0"/>
          </a:p>
          <a:p>
            <a:pPr marL="914400" lvl="1" indent="-514350"/>
            <a:r>
              <a:rPr lang="en-US" dirty="0"/>
              <a:t>The </a:t>
            </a:r>
            <a:r>
              <a:rPr lang="en-US" dirty="0" err="1"/>
              <a:t>FolkRank</a:t>
            </a:r>
            <a:r>
              <a:rPr lang="en-US" dirty="0"/>
              <a:t> algorithm is an </a:t>
            </a:r>
            <a:r>
              <a:rPr lang="en-US" dirty="0" smtClean="0"/>
              <a:t>example. Its idea is</a:t>
            </a:r>
            <a:r>
              <a:rPr lang="en-US" dirty="0"/>
              <a:t>: a resource which is tagged with </a:t>
            </a:r>
            <a:r>
              <a:rPr lang="en-US" dirty="0" smtClean="0"/>
              <a:t>tags </a:t>
            </a:r>
            <a:r>
              <a:rPr lang="en-US" dirty="0"/>
              <a:t>by </a:t>
            </a:r>
            <a:r>
              <a:rPr lang="en-US" i="1" dirty="0" smtClean="0"/>
              <a:t>important</a:t>
            </a:r>
            <a:r>
              <a:rPr lang="en-US" dirty="0" smtClean="0"/>
              <a:t> users should be </a:t>
            </a:r>
            <a:r>
              <a:rPr lang="en-US" dirty="0"/>
              <a:t>important.</a:t>
            </a:r>
          </a:p>
        </p:txBody>
      </p:sp>
    </p:spTree>
    <p:extLst>
      <p:ext uri="{BB962C8B-B14F-4D97-AF65-F5344CB8AC3E}">
        <p14:creationId xmlns:p14="http://schemas.microsoft.com/office/powerpoint/2010/main" val="3136269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News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recommended news should be of interest to the user if it is recent or fresh, diverse, and not very similar (the same) to the other news the user recently read.</a:t>
            </a:r>
          </a:p>
          <a:p>
            <a:r>
              <a:rPr lang="en-US" dirty="0" smtClean="0"/>
              <a:t>Regular recommender systems might not be used for news as </a:t>
            </a:r>
            <a:r>
              <a:rPr lang="en-US" dirty="0" err="1" smtClean="0"/>
              <a:t>recency</a:t>
            </a:r>
            <a:r>
              <a:rPr lang="en-US" dirty="0" smtClean="0"/>
              <a:t> is one of the most important factors for a piece of news.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776686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vs. Search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3810000"/>
          </a:xfrm>
        </p:spPr>
        <p:txBody>
          <a:bodyPr>
            <a:normAutofit/>
          </a:bodyPr>
          <a:lstStyle/>
          <a:p>
            <a:r>
              <a:rPr lang="en-US" dirty="0" smtClean="0"/>
              <a:t>One way to get answers is using search engines</a:t>
            </a:r>
          </a:p>
          <a:p>
            <a:r>
              <a:rPr lang="en-US" dirty="0"/>
              <a:t>S</a:t>
            </a:r>
            <a:r>
              <a:rPr lang="en-US" dirty="0" smtClean="0"/>
              <a:t>earch engines find results that match the query provided by the user</a:t>
            </a:r>
          </a:p>
          <a:p>
            <a:r>
              <a:rPr lang="en-US" dirty="0" smtClean="0"/>
              <a:t>The results are generally provided as a list ordered with respect to the relevance of the item to the given query</a:t>
            </a:r>
          </a:p>
          <a:p>
            <a:r>
              <a:rPr lang="en-US" dirty="0" smtClean="0"/>
              <a:t>Consider the query “best 2014 movie to watch”</a:t>
            </a:r>
          </a:p>
          <a:p>
            <a:pPr lvl="1"/>
            <a:r>
              <a:rPr lang="en-US" dirty="0" smtClean="0"/>
              <a:t>The same results for an 8 year old and an adult</a:t>
            </a:r>
          </a:p>
          <a:p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8519" y="5334000"/>
            <a:ext cx="9220200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</a:rPr>
              <a:t>S</a:t>
            </a:r>
            <a:r>
              <a:rPr lang="en-US" sz="3200" b="1" dirty="0" smtClean="0">
                <a:solidFill>
                  <a:srgbClr val="FF0000"/>
                </a:solidFill>
              </a:rPr>
              <a:t>earch engines’ results are not customized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208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 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blog recommendation is the task of finding relevant blogs in response to a query</a:t>
            </a:r>
          </a:p>
          <a:p>
            <a:r>
              <a:rPr lang="en-US" dirty="0" smtClean="0"/>
              <a:t>Blog relevance ranking differs from classical document retrieval and ranking in several ways: </a:t>
            </a:r>
          </a:p>
          <a:p>
            <a:pPr lvl="1"/>
            <a:r>
              <a:rPr lang="en-US" dirty="0" smtClean="0"/>
              <a:t>How to deal with blog posts</a:t>
            </a:r>
          </a:p>
          <a:p>
            <a:pPr lvl="1"/>
            <a:r>
              <a:rPr lang="en-US" dirty="0" smtClean="0"/>
              <a:t>How to come up with reliable queries as user queries represent current interests in the topic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5578738"/>
      </p:ext>
    </p:extLst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Blog Recommendation: An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 smtClean="0"/>
              <a:t>A solution for the first problem is using </a:t>
            </a:r>
            <a:r>
              <a:rPr lang="en-US" i="1" dirty="0" smtClean="0"/>
              <a:t>two different </a:t>
            </a:r>
            <a:r>
              <a:rPr lang="en-US" dirty="0" smtClean="0"/>
              <a:t>document models </a:t>
            </a:r>
          </a:p>
          <a:p>
            <a:pPr lvl="1"/>
            <a:r>
              <a:rPr lang="en-US" dirty="0" smtClean="0"/>
              <a:t>Large document model: entire blog as a whole </a:t>
            </a:r>
          </a:p>
          <a:p>
            <a:pPr lvl="1"/>
            <a:r>
              <a:rPr lang="en-US" dirty="0" smtClean="0"/>
              <a:t>Small document model: each blog post as a document.</a:t>
            </a:r>
          </a:p>
          <a:p>
            <a:r>
              <a:rPr lang="en-US" dirty="0" smtClean="0"/>
              <a:t>The second problem can be solved by </a:t>
            </a:r>
            <a:r>
              <a:rPr lang="en-US" i="1" dirty="0" smtClean="0"/>
              <a:t>query expansion</a:t>
            </a:r>
          </a:p>
          <a:p>
            <a:pPr lvl="1"/>
            <a:r>
              <a:rPr lang="en-US" dirty="0" smtClean="0"/>
              <a:t>Query Expansion (QE) is the process of reformulating a seed query to improve retrieval performance in information retrieval operations). </a:t>
            </a:r>
          </a:p>
          <a:p>
            <a:pPr lvl="2"/>
            <a:r>
              <a:rPr lang="en-US" dirty="0" smtClean="0"/>
              <a:t>Using </a:t>
            </a:r>
            <a:r>
              <a:rPr lang="en-US" dirty="0" err="1" smtClean="0"/>
              <a:t>wikipedia</a:t>
            </a:r>
            <a:r>
              <a:rPr lang="en-US" dirty="0" smtClean="0"/>
              <a:t> is an often used method for query expansion: the query is sent to Wikipedia, and the retrieved wiki articles are now </a:t>
            </a:r>
            <a:r>
              <a:rPr lang="en-US" i="1" dirty="0" smtClean="0"/>
              <a:t>new queries </a:t>
            </a:r>
            <a:r>
              <a:rPr lang="en-US" dirty="0" smtClean="0"/>
              <a:t>and will be used for blog searching.</a:t>
            </a:r>
          </a:p>
          <a:p>
            <a:r>
              <a:rPr lang="en-US" dirty="0" smtClean="0"/>
              <a:t>After solving these two problems of blogs, we can use existing recommendation systems to get the blog recommendation.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85276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" y="31899"/>
            <a:ext cx="9052560" cy="731520"/>
          </a:xfrm>
        </p:spPr>
        <p:txBody>
          <a:bodyPr/>
          <a:lstStyle/>
          <a:p>
            <a:r>
              <a:rPr lang="en-US" dirty="0" smtClean="0"/>
              <a:t>Social Media Content Recommendation: Tag Based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People use tags to summarize, remember, </a:t>
            </a:r>
            <a:r>
              <a:rPr lang="en-US" dirty="0"/>
              <a:t>and organize </a:t>
            </a:r>
            <a:r>
              <a:rPr lang="en-US" dirty="0" smtClean="0"/>
              <a:t>information. </a:t>
            </a:r>
          </a:p>
          <a:p>
            <a:r>
              <a:rPr lang="en-US" dirty="0" smtClean="0"/>
              <a:t>Tags are </a:t>
            </a:r>
            <a:r>
              <a:rPr lang="en-US" dirty="0"/>
              <a:t>a powerful tool for social </a:t>
            </a:r>
            <a:r>
              <a:rPr lang="en-US" dirty="0" smtClean="0"/>
              <a:t>navigation, </a:t>
            </a:r>
            <a:r>
              <a:rPr lang="en-US" dirty="0"/>
              <a:t>helping people to share and discover new </a:t>
            </a:r>
            <a:r>
              <a:rPr lang="en-US" dirty="0" smtClean="0"/>
              <a:t>information contributed </a:t>
            </a:r>
            <a:r>
              <a:rPr lang="en-US" dirty="0"/>
              <a:t>by other community </a:t>
            </a:r>
            <a:r>
              <a:rPr lang="en-US" dirty="0" smtClean="0"/>
              <a:t>members.</a:t>
            </a:r>
          </a:p>
          <a:p>
            <a:r>
              <a:rPr lang="en-US" dirty="0" smtClean="0"/>
              <a:t>Tags promote </a:t>
            </a:r>
            <a:r>
              <a:rPr lang="en-US" i="1" dirty="0" smtClean="0"/>
              <a:t>social </a:t>
            </a:r>
            <a:r>
              <a:rPr lang="en-US" i="1" dirty="0"/>
              <a:t>navigation </a:t>
            </a:r>
            <a:r>
              <a:rPr lang="en-US" dirty="0" smtClean="0"/>
              <a:t>by </a:t>
            </a:r>
            <a:r>
              <a:rPr lang="en-US" dirty="0"/>
              <a:t>their </a:t>
            </a:r>
            <a:r>
              <a:rPr lang="en-US" dirty="0" smtClean="0"/>
              <a:t>vocabulary, or the </a:t>
            </a:r>
            <a:r>
              <a:rPr lang="en-US" dirty="0"/>
              <a:t>set of tags </a:t>
            </a:r>
            <a:r>
              <a:rPr lang="en-US" dirty="0" smtClean="0"/>
              <a:t>used by </a:t>
            </a:r>
            <a:r>
              <a:rPr lang="en-US" dirty="0"/>
              <a:t>members of the community. </a:t>
            </a:r>
            <a:endParaRPr lang="en-US" dirty="0" smtClean="0"/>
          </a:p>
          <a:p>
            <a:r>
              <a:rPr lang="en-US" dirty="0" smtClean="0"/>
              <a:t>Instead </a:t>
            </a:r>
            <a:r>
              <a:rPr lang="en-US" dirty="0"/>
              <a:t>of imposing controlled </a:t>
            </a:r>
            <a:r>
              <a:rPr lang="en-US" dirty="0" smtClean="0"/>
              <a:t>vocabulary </a:t>
            </a:r>
            <a:r>
              <a:rPr lang="en-US" dirty="0"/>
              <a:t>or categories, tagging systems’ </a:t>
            </a:r>
            <a:r>
              <a:rPr lang="en-US" dirty="0" smtClean="0"/>
              <a:t>vocabulary emerges </a:t>
            </a:r>
            <a:r>
              <a:rPr lang="en-US" dirty="0"/>
              <a:t>organically from the tags chosen </a:t>
            </a:r>
            <a:r>
              <a:rPr lang="en-US" dirty="0" smtClean="0"/>
              <a:t>or created by individual members.</a:t>
            </a:r>
          </a:p>
          <a:p>
            <a:r>
              <a:rPr lang="en-US" dirty="0" smtClean="0"/>
              <a:t>A tag-based recommendation system uses tags to recommend items.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8955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Tag Based Recommendation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Algorithms combining tags with </a:t>
            </a:r>
            <a:r>
              <a:rPr lang="en-US" dirty="0" smtClean="0"/>
              <a:t>recommenders provide </a:t>
            </a:r>
            <a:r>
              <a:rPr lang="en-US" dirty="0"/>
              <a:t>both the automation inherent in recommenders, and the ﬂexibility and conceptual comprehensibility inherent in </a:t>
            </a:r>
            <a:r>
              <a:rPr lang="en-US" dirty="0" smtClean="0"/>
              <a:t>the tagging system.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0133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Hybrid Approaches to Recommendation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7484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 hybridization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</a:t>
            </a:r>
            <a:r>
              <a:rPr lang="en-US" dirty="0"/>
              <a:t>approach</a:t>
            </a:r>
            <a:r>
              <a:rPr lang="en-US" dirty="0" smtClean="0"/>
              <a:t> uses </a:t>
            </a:r>
            <a:r>
              <a:rPr lang="en-US" dirty="0"/>
              <a:t>more than one </a:t>
            </a:r>
            <a:r>
              <a:rPr lang="en-US" dirty="0" smtClean="0"/>
              <a:t>recommender system </a:t>
            </a:r>
            <a:r>
              <a:rPr lang="en-US" dirty="0"/>
              <a:t>and</a:t>
            </a:r>
            <a:r>
              <a:rPr lang="en-US" dirty="0" smtClean="0"/>
              <a:t> puts </a:t>
            </a:r>
            <a:r>
              <a:rPr lang="en-US" dirty="0"/>
              <a:t>the recommender systems in a line. </a:t>
            </a:r>
            <a:endParaRPr lang="en-US" dirty="0" smtClean="0"/>
          </a:p>
          <a:p>
            <a:r>
              <a:rPr lang="en-US" dirty="0" smtClean="0"/>
              <a:t>The result </a:t>
            </a:r>
            <a:r>
              <a:rPr lang="en-US" dirty="0"/>
              <a:t>of one recommender is the input for another one.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earlier recommender </a:t>
            </a:r>
            <a:r>
              <a:rPr lang="en-US" dirty="0"/>
              <a:t>can make a model of the input and pass it to the next </a:t>
            </a:r>
            <a:r>
              <a:rPr lang="en-US" dirty="0" smtClean="0"/>
              <a:t>recommender system </a:t>
            </a:r>
            <a:r>
              <a:rPr lang="en-US" dirty="0"/>
              <a:t>or can generate a list of recommendations to be </a:t>
            </a:r>
            <a:r>
              <a:rPr lang="en-US" dirty="0" smtClean="0"/>
              <a:t>used by </a:t>
            </a:r>
            <a:r>
              <a:rPr lang="en-US" dirty="0"/>
              <a:t>the next recommender system.</a:t>
            </a:r>
          </a:p>
        </p:txBody>
      </p:sp>
    </p:spTree>
    <p:extLst>
      <p:ext uri="{BB962C8B-B14F-4D97-AF65-F5344CB8AC3E}">
        <p14:creationId xmlns:p14="http://schemas.microsoft.com/office/powerpoint/2010/main" val="127280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Parallelized hybridization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</a:t>
            </a:r>
            <a:r>
              <a:rPr lang="en-US" dirty="0"/>
              <a:t>use more than one </a:t>
            </a:r>
            <a:r>
              <a:rPr lang="en-US" dirty="0" smtClean="0"/>
              <a:t>recommender algorithm</a:t>
            </a:r>
            <a:r>
              <a:rPr lang="en-US" dirty="0"/>
              <a:t>.</a:t>
            </a:r>
            <a:r>
              <a:rPr lang="en-US" dirty="0" smtClean="0"/>
              <a:t> </a:t>
            </a:r>
          </a:p>
          <a:p>
            <a:r>
              <a:rPr lang="en-US" dirty="0" smtClean="0"/>
              <a:t>The </a:t>
            </a:r>
            <a:r>
              <a:rPr lang="en-US" dirty="0"/>
              <a:t>hybridization process </a:t>
            </a:r>
            <a:r>
              <a:rPr lang="en-US" dirty="0" smtClean="0"/>
              <a:t>gets </a:t>
            </a:r>
            <a:r>
              <a:rPr lang="en-US" dirty="0"/>
              <a:t>the result of recommenders</a:t>
            </a:r>
            <a:r>
              <a:rPr lang="en-US" dirty="0" smtClean="0"/>
              <a:t>, combines </a:t>
            </a:r>
            <a:r>
              <a:rPr lang="en-US" dirty="0"/>
              <a:t>them and </a:t>
            </a:r>
            <a:r>
              <a:rPr lang="en-US" dirty="0" smtClean="0"/>
              <a:t>generates </a:t>
            </a:r>
            <a:r>
              <a:rPr lang="en-US" dirty="0"/>
              <a:t>the final recommendation.</a:t>
            </a:r>
            <a:r>
              <a:rPr lang="en-US" dirty="0" smtClean="0"/>
              <a:t> </a:t>
            </a:r>
          </a:p>
          <a:p>
            <a:r>
              <a:rPr lang="en-US" dirty="0" smtClean="0"/>
              <a:t>Different methods can be used </a:t>
            </a:r>
            <a:r>
              <a:rPr lang="en-US" dirty="0"/>
              <a:t>to combine the results of other recommenders </a:t>
            </a:r>
            <a:r>
              <a:rPr lang="en-US" dirty="0" smtClean="0"/>
              <a:t>such as:</a:t>
            </a:r>
          </a:p>
          <a:p>
            <a:pPr lvl="1"/>
            <a:r>
              <a:rPr lang="en-US" dirty="0" smtClean="0"/>
              <a:t>Mixed </a:t>
            </a:r>
            <a:r>
              <a:rPr lang="en-US" dirty="0"/>
              <a:t>(a union of results from all recommender systems),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Weighted </a:t>
            </a:r>
            <a:r>
              <a:rPr lang="en-US" dirty="0"/>
              <a:t>(</a:t>
            </a:r>
            <a:r>
              <a:rPr lang="en-US" dirty="0" smtClean="0"/>
              <a:t>a weighted </a:t>
            </a:r>
            <a:r>
              <a:rPr lang="en-US" dirty="0"/>
              <a:t>combination of the results),</a:t>
            </a:r>
            <a:r>
              <a:rPr lang="en-US" dirty="0" smtClean="0"/>
              <a:t> </a:t>
            </a:r>
          </a:p>
          <a:p>
            <a:pPr lvl="1"/>
            <a:r>
              <a:rPr lang="en-US" dirty="0" smtClean="0"/>
              <a:t>Switching </a:t>
            </a:r>
            <a:r>
              <a:rPr lang="en-US" dirty="0"/>
              <a:t>(use results from </a:t>
            </a:r>
            <a:r>
              <a:rPr lang="en-US" dirty="0" smtClean="0"/>
              <a:t>specific recommender </a:t>
            </a:r>
            <a:r>
              <a:rPr lang="en-US" dirty="0"/>
              <a:t>systems for specific tasks</a:t>
            </a:r>
            <a:r>
              <a:rPr lang="en-US" dirty="0" smtClean="0"/>
              <a:t>),</a:t>
            </a:r>
          </a:p>
          <a:p>
            <a:pPr lvl="1"/>
            <a:r>
              <a:rPr lang="en-US" dirty="0" smtClean="0"/>
              <a:t>Majority </a:t>
            </a:r>
            <a:r>
              <a:rPr lang="en-US" dirty="0"/>
              <a:t>voting.</a:t>
            </a:r>
          </a:p>
        </p:txBody>
      </p:sp>
    </p:spTree>
    <p:extLst>
      <p:ext uri="{BB962C8B-B14F-4D97-AF65-F5344CB8AC3E}">
        <p14:creationId xmlns:p14="http://schemas.microsoft.com/office/powerpoint/2010/main" val="411498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7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The digital camera X is the best for you because …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 Explanation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141152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would someone distrust </a:t>
            </a:r>
            <a:r>
              <a:rPr lang="en-US" dirty="0" smtClean="0"/>
              <a:t>a recommendation</a:t>
            </a:r>
            <a:r>
              <a:rPr lang="en-US" dirty="0"/>
              <a:t>?</a:t>
            </a:r>
          </a:p>
          <a:p>
            <a:pPr lvl="1"/>
            <a:r>
              <a:rPr lang="en-US" dirty="0" smtClean="0"/>
              <a:t>Can </a:t>
            </a:r>
            <a:r>
              <a:rPr lang="en-US" dirty="0"/>
              <a:t>I trust the provider?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does this work, anyway?</a:t>
            </a:r>
          </a:p>
          <a:p>
            <a:pPr lvl="1"/>
            <a:r>
              <a:rPr lang="en-US" dirty="0" smtClean="0"/>
              <a:t>Does </a:t>
            </a:r>
            <a:r>
              <a:rPr lang="en-US" dirty="0"/>
              <a:t>the system know enough about me?</a:t>
            </a:r>
          </a:p>
          <a:p>
            <a:pPr lvl="1"/>
            <a:r>
              <a:rPr lang="en-US" dirty="0" smtClean="0"/>
              <a:t>Does </a:t>
            </a:r>
            <a:r>
              <a:rPr lang="en-US" dirty="0"/>
              <a:t>the system know enough about the </a:t>
            </a:r>
            <a:r>
              <a:rPr lang="en-US" dirty="0" smtClean="0"/>
              <a:t>item it </a:t>
            </a:r>
            <a:r>
              <a:rPr lang="en-US" dirty="0"/>
              <a:t>is recommending?</a:t>
            </a:r>
          </a:p>
          <a:p>
            <a:pPr lvl="1"/>
            <a:r>
              <a:rPr lang="en-US" dirty="0" smtClean="0"/>
              <a:t>How </a:t>
            </a:r>
            <a:r>
              <a:rPr lang="en-US" dirty="0"/>
              <a:t>sure is it?</a:t>
            </a:r>
          </a:p>
        </p:txBody>
      </p:sp>
    </p:spTree>
    <p:extLst>
      <p:ext uri="{BB962C8B-B14F-4D97-AF65-F5344CB8AC3E}">
        <p14:creationId xmlns:p14="http://schemas.microsoft.com/office/powerpoint/2010/main" val="360197676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Confidence Challenge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Why </a:t>
            </a:r>
            <a:r>
              <a:rPr lang="en-US" dirty="0"/>
              <a:t>should users </a:t>
            </a:r>
            <a:r>
              <a:rPr lang="en-US" dirty="0" smtClean="0"/>
              <a:t>believe recommendations</a:t>
            </a:r>
            <a:r>
              <a:rPr lang="en-US" dirty="0"/>
              <a:t>?</a:t>
            </a:r>
          </a:p>
          <a:p>
            <a:r>
              <a:rPr lang="en-US" dirty="0" smtClean="0"/>
              <a:t>When </a:t>
            </a:r>
            <a:r>
              <a:rPr lang="en-US" dirty="0"/>
              <a:t>should users believe them?</a:t>
            </a:r>
          </a:p>
          <a:p>
            <a:r>
              <a:rPr lang="en-US" dirty="0" smtClean="0"/>
              <a:t>Approaches</a:t>
            </a:r>
            <a:endParaRPr lang="en-US" dirty="0"/>
          </a:p>
          <a:p>
            <a:pPr lvl="1"/>
            <a:r>
              <a:rPr lang="en-US" dirty="0" smtClean="0"/>
              <a:t>Confidence </a:t>
            </a:r>
            <a:r>
              <a:rPr lang="en-US" dirty="0"/>
              <a:t>indicators</a:t>
            </a:r>
          </a:p>
          <a:p>
            <a:pPr lvl="1"/>
            <a:r>
              <a:rPr lang="en-US" dirty="0" smtClean="0"/>
              <a:t>Explain </a:t>
            </a:r>
            <a:r>
              <a:rPr lang="en-US" dirty="0"/>
              <a:t>the recommendations</a:t>
            </a:r>
          </a:p>
          <a:p>
            <a:pPr lvl="2"/>
            <a:r>
              <a:rPr lang="en-US" dirty="0" smtClean="0"/>
              <a:t>Reveal data and processes</a:t>
            </a:r>
            <a:endParaRPr lang="en-US" dirty="0"/>
          </a:p>
          <a:p>
            <a:pPr lvl="2"/>
            <a:r>
              <a:rPr lang="en-US" dirty="0" smtClean="0"/>
              <a:t>Corroborating </a:t>
            </a:r>
            <a:r>
              <a:rPr lang="en-US" dirty="0"/>
              <a:t>data, track </a:t>
            </a:r>
            <a:r>
              <a:rPr lang="en-US" dirty="0" smtClean="0"/>
              <a:t>records</a:t>
            </a:r>
            <a:endParaRPr lang="en-US" dirty="0"/>
          </a:p>
          <a:p>
            <a:pPr lvl="1"/>
            <a:r>
              <a:rPr lang="en-US" dirty="0" smtClean="0"/>
              <a:t>Offer opportunities </a:t>
            </a:r>
            <a:r>
              <a:rPr lang="en-US" dirty="0"/>
              <a:t>to correct mistaken data</a:t>
            </a:r>
          </a:p>
        </p:txBody>
      </p:sp>
    </p:spTree>
    <p:extLst>
      <p:ext uri="{BB962C8B-B14F-4D97-AF65-F5344CB8AC3E}">
        <p14:creationId xmlns:p14="http://schemas.microsoft.com/office/powerpoint/2010/main" val="95418420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(I)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Cold Start Problem</a:t>
            </a:r>
          </a:p>
          <a:p>
            <a:pPr lvl="1"/>
            <a:r>
              <a:rPr lang="en-US" dirty="0"/>
              <a:t>Many recommendation systems use </a:t>
            </a:r>
            <a:r>
              <a:rPr lang="en-US" dirty="0" smtClean="0"/>
              <a:t>historical data </a:t>
            </a:r>
            <a:r>
              <a:rPr lang="en-US" dirty="0"/>
              <a:t>or information provided by the user to recommend items, products</a:t>
            </a:r>
            <a:r>
              <a:rPr lang="en-US" dirty="0" smtClean="0"/>
              <a:t>, etc</a:t>
            </a:r>
            <a:r>
              <a:rPr lang="en-US" dirty="0"/>
              <a:t>. However, when individuals join sites, they still </a:t>
            </a:r>
            <a:r>
              <a:rPr lang="en-US" dirty="0" smtClean="0"/>
              <a:t>haven’t bought </a:t>
            </a:r>
            <a:r>
              <a:rPr lang="en-US" dirty="0"/>
              <a:t>any product, or they have no history. This makes it hard </a:t>
            </a:r>
            <a:r>
              <a:rPr lang="en-US" dirty="0" smtClean="0"/>
              <a:t>to infer </a:t>
            </a:r>
            <a:r>
              <a:rPr lang="en-US" dirty="0"/>
              <a:t>what they are going to like when they start on a site. The </a:t>
            </a:r>
            <a:r>
              <a:rPr lang="en-US" dirty="0" smtClean="0"/>
              <a:t>problem is </a:t>
            </a:r>
            <a:r>
              <a:rPr lang="en-US" dirty="0"/>
              <a:t>referred to as the cold-start problem.</a:t>
            </a:r>
            <a:r>
              <a:rPr lang="en-US" dirty="0" smtClean="0"/>
              <a:t>.</a:t>
            </a:r>
            <a:endParaRPr lang="en-US" dirty="0"/>
          </a:p>
          <a:p>
            <a:r>
              <a:rPr lang="en-US" dirty="0"/>
              <a:t>Data </a:t>
            </a:r>
            <a:r>
              <a:rPr lang="en-US" dirty="0" err="1"/>
              <a:t>S</a:t>
            </a:r>
            <a:r>
              <a:rPr lang="en-US" dirty="0" err="1" smtClean="0"/>
              <a:t>parsity</a:t>
            </a:r>
            <a:r>
              <a:rPr lang="en-US" dirty="0" smtClean="0"/>
              <a:t> </a:t>
            </a:r>
          </a:p>
          <a:p>
            <a:pPr lvl="1"/>
            <a:r>
              <a:rPr lang="en-US" dirty="0"/>
              <a:t>Similar to the cold-start problem, data </a:t>
            </a:r>
            <a:r>
              <a:rPr lang="en-US" dirty="0" err="1"/>
              <a:t>sparsity</a:t>
            </a:r>
            <a:r>
              <a:rPr lang="en-US" dirty="0"/>
              <a:t> </a:t>
            </a:r>
            <a:r>
              <a:rPr lang="en-US" dirty="0" smtClean="0"/>
              <a:t>is when not </a:t>
            </a:r>
            <a:r>
              <a:rPr lang="en-US" dirty="0"/>
              <a:t>enough historical or prior information is available. Unlike </a:t>
            </a:r>
            <a:r>
              <a:rPr lang="en-US" dirty="0" smtClean="0"/>
              <a:t>the cold </a:t>
            </a:r>
            <a:r>
              <a:rPr lang="en-US" dirty="0"/>
              <a:t>start problem, this is in the system as a whole and is not </a:t>
            </a:r>
            <a:r>
              <a:rPr lang="en-US" dirty="0" smtClean="0"/>
              <a:t>specific to </a:t>
            </a:r>
            <a:r>
              <a:rPr lang="en-US" dirty="0"/>
              <a:t>an individual.</a:t>
            </a:r>
          </a:p>
        </p:txBody>
      </p:sp>
    </p:spTree>
    <p:extLst>
      <p:ext uri="{BB962C8B-B14F-4D97-AF65-F5344CB8AC3E}">
        <p14:creationId xmlns:p14="http://schemas.microsoft.com/office/powerpoint/2010/main" val="4005644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Explanations in recommender systems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6800"/>
            <a:ext cx="8229600" cy="5257800"/>
          </a:xfrm>
        </p:spPr>
        <p:txBody>
          <a:bodyPr>
            <a:normAutofit/>
          </a:bodyPr>
          <a:lstStyle/>
          <a:p>
            <a:r>
              <a:rPr lang="en-US" dirty="0" smtClean="0"/>
              <a:t>Motivation</a:t>
            </a:r>
          </a:p>
          <a:p>
            <a:pPr lvl="1"/>
            <a:r>
              <a:rPr lang="en-US" dirty="0"/>
              <a:t>"</a:t>
            </a:r>
            <a:r>
              <a:rPr lang="en-US" dirty="0" smtClean="0"/>
              <a:t>The </a:t>
            </a:r>
            <a:r>
              <a:rPr lang="en-US" dirty="0"/>
              <a:t>digital camera </a:t>
            </a:r>
            <a:r>
              <a:rPr lang="en-US" i="1" dirty="0" err="1" smtClean="0"/>
              <a:t>Profishot</a:t>
            </a:r>
            <a:r>
              <a:rPr lang="en-US" i="1" dirty="0" smtClean="0"/>
              <a:t> </a:t>
            </a:r>
            <a:r>
              <a:rPr lang="en-US" dirty="0"/>
              <a:t>is a must-buy for you because . . . </a:t>
            </a:r>
            <a:r>
              <a:rPr lang="en-US" dirty="0" smtClean="0"/>
              <a:t>."</a:t>
            </a:r>
          </a:p>
          <a:p>
            <a:pPr lvl="1"/>
            <a:r>
              <a:rPr lang="en-US" dirty="0" smtClean="0"/>
              <a:t>Why should recommender systems </a:t>
            </a:r>
            <a:r>
              <a:rPr lang="en-US" dirty="0"/>
              <a:t>should deal with explanations at </a:t>
            </a:r>
            <a:r>
              <a:rPr lang="en-US" dirty="0" smtClean="0"/>
              <a:t>all?</a:t>
            </a:r>
          </a:p>
          <a:p>
            <a:pPr lvl="1"/>
            <a:r>
              <a:rPr lang="en-US" dirty="0"/>
              <a:t>The answer is related to </a:t>
            </a:r>
            <a:r>
              <a:rPr lang="en-US" dirty="0" smtClean="0"/>
              <a:t>the two </a:t>
            </a:r>
            <a:r>
              <a:rPr lang="en-US" dirty="0"/>
              <a:t>parties providing and receiving </a:t>
            </a:r>
            <a:r>
              <a:rPr lang="en-US" dirty="0" smtClean="0"/>
              <a:t>recommendations:</a:t>
            </a:r>
          </a:p>
          <a:p>
            <a:pPr lvl="2"/>
            <a:r>
              <a:rPr lang="en-US" dirty="0" smtClean="0"/>
              <a:t>A selling </a:t>
            </a:r>
            <a:r>
              <a:rPr lang="en-US" dirty="0"/>
              <a:t>agent may be interested in promoting particular </a:t>
            </a:r>
            <a:r>
              <a:rPr lang="en-US" dirty="0" smtClean="0"/>
              <a:t>products</a:t>
            </a:r>
          </a:p>
          <a:p>
            <a:pPr lvl="2"/>
            <a:r>
              <a:rPr lang="en-US" dirty="0" smtClean="0"/>
              <a:t>A buying </a:t>
            </a:r>
            <a:r>
              <a:rPr lang="en-US" dirty="0"/>
              <a:t>agent is concerned about making the right buying </a:t>
            </a:r>
            <a:r>
              <a:rPr lang="en-US" dirty="0" smtClean="0"/>
              <a:t>decision</a:t>
            </a:r>
          </a:p>
          <a:p>
            <a:r>
              <a:rPr lang="de-AT" dirty="0" smtClean="0"/>
              <a:t>Additional </a:t>
            </a:r>
            <a:r>
              <a:rPr lang="de-AT" dirty="0" err="1" smtClean="0"/>
              <a:t>information</a:t>
            </a:r>
            <a:r>
              <a:rPr lang="de-AT" dirty="0" smtClean="0"/>
              <a:t> to </a:t>
            </a:r>
            <a:r>
              <a:rPr lang="de-AT" dirty="0" err="1" smtClean="0"/>
              <a:t>explain</a:t>
            </a:r>
            <a:r>
              <a:rPr lang="de-AT" dirty="0" smtClean="0"/>
              <a:t> the </a:t>
            </a:r>
            <a:r>
              <a:rPr lang="de-AT" dirty="0" err="1" smtClean="0"/>
              <a:t>system`s</a:t>
            </a:r>
            <a:r>
              <a:rPr lang="de-AT" dirty="0" smtClean="0"/>
              <a:t> </a:t>
            </a:r>
            <a:r>
              <a:rPr lang="de-AT" dirty="0" err="1" smtClean="0"/>
              <a:t>output</a:t>
            </a:r>
            <a:r>
              <a:rPr lang="de-AT" dirty="0" smtClean="0"/>
              <a:t> </a:t>
            </a:r>
            <a:r>
              <a:rPr lang="de-AT" dirty="0" err="1" smtClean="0"/>
              <a:t>following</a:t>
            </a:r>
            <a:r>
              <a:rPr lang="de-AT" dirty="0" smtClean="0"/>
              <a:t> some </a:t>
            </a:r>
            <a:r>
              <a:rPr lang="de-AT" dirty="0" err="1" smtClean="0"/>
              <a:t>objectives</a:t>
            </a:r>
            <a:endParaRPr lang="de-AT" dirty="0" smtClean="0"/>
          </a:p>
        </p:txBody>
      </p:sp>
    </p:spTree>
    <p:extLst>
      <p:ext uri="{BB962C8B-B14F-4D97-AF65-F5344CB8AC3E}">
        <p14:creationId xmlns:p14="http://schemas.microsoft.com/office/powerpoint/2010/main" val="7228129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of explanations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smtClean="0"/>
              <a:t>Transparency</a:t>
            </a:r>
          </a:p>
          <a:p>
            <a:pPr lvl="1"/>
            <a:r>
              <a:rPr lang="en-US" dirty="0"/>
              <a:t>P</a:t>
            </a:r>
            <a:r>
              <a:rPr lang="en-US" dirty="0" smtClean="0"/>
              <a:t>rovide </a:t>
            </a:r>
            <a:r>
              <a:rPr lang="en-US" dirty="0"/>
              <a:t>information such that the user can </a:t>
            </a:r>
            <a:r>
              <a:rPr lang="en-US" dirty="0" smtClean="0"/>
              <a:t>comprehend the </a:t>
            </a:r>
            <a:r>
              <a:rPr lang="en-US" dirty="0"/>
              <a:t>reasoning used to generate a </a:t>
            </a:r>
            <a:r>
              <a:rPr lang="en-US" dirty="0" smtClean="0"/>
              <a:t>specific recommendation</a:t>
            </a:r>
          </a:p>
          <a:p>
            <a:r>
              <a:rPr lang="en-US" dirty="0" smtClean="0"/>
              <a:t>Validity</a:t>
            </a:r>
          </a:p>
          <a:p>
            <a:pPr lvl="1"/>
            <a:r>
              <a:rPr lang="en-US" dirty="0"/>
              <a:t>Explanations can be generated in order to allow a user to </a:t>
            </a:r>
            <a:r>
              <a:rPr lang="en-US" dirty="0" smtClean="0"/>
              <a:t>check the </a:t>
            </a:r>
            <a:r>
              <a:rPr lang="en-US" dirty="0"/>
              <a:t>validity of a </a:t>
            </a:r>
            <a:r>
              <a:rPr lang="en-US" dirty="0" smtClean="0"/>
              <a:t>recommendation</a:t>
            </a:r>
          </a:p>
          <a:p>
            <a:r>
              <a:rPr lang="en-US" dirty="0" smtClean="0"/>
              <a:t>Trustworthiness</a:t>
            </a:r>
          </a:p>
          <a:p>
            <a:pPr lvl="1"/>
            <a:r>
              <a:rPr lang="en-US" dirty="0" smtClean="0"/>
              <a:t>Explanations </a:t>
            </a:r>
            <a:r>
              <a:rPr lang="en-US" dirty="0"/>
              <a:t>aiming to build trust in </a:t>
            </a:r>
            <a:r>
              <a:rPr lang="en-US" dirty="0" smtClean="0"/>
              <a:t>recommendations </a:t>
            </a:r>
            <a:r>
              <a:rPr lang="en-US" dirty="0"/>
              <a:t>reduce the uncertainty about the quality of a </a:t>
            </a:r>
            <a:r>
              <a:rPr lang="en-US" dirty="0" smtClean="0"/>
              <a:t>recommendation</a:t>
            </a:r>
          </a:p>
          <a:p>
            <a:r>
              <a:rPr lang="en-US" dirty="0"/>
              <a:t>Comprehensibility</a:t>
            </a:r>
          </a:p>
          <a:p>
            <a:pPr lvl="1"/>
            <a:r>
              <a:rPr lang="en-US" dirty="0"/>
              <a:t>Explanations targeting comprehension support the user by relating her known concepts to the concepts employed by the recommender</a:t>
            </a:r>
          </a:p>
          <a:p>
            <a:r>
              <a:rPr lang="en-US" dirty="0"/>
              <a:t>Education</a:t>
            </a:r>
          </a:p>
          <a:p>
            <a:pPr lvl="1"/>
            <a:r>
              <a:rPr lang="en-US" dirty="0"/>
              <a:t>Deep knowledge about the domain helps the customer rethink her preferences and evaluate the pros and cons of different </a:t>
            </a:r>
            <a:r>
              <a:rPr lang="en-US" dirty="0" smtClean="0"/>
              <a:t>solutions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264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Objectives </a:t>
            </a:r>
            <a:r>
              <a:rPr lang="en-US" dirty="0"/>
              <a:t>of explanations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dirty="0" smtClean="0"/>
              <a:t>Persuasiveness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this sense persuasive </a:t>
            </a:r>
            <a:r>
              <a:rPr lang="en-US" dirty="0" smtClean="0"/>
              <a:t>explanations </a:t>
            </a:r>
            <a:r>
              <a:rPr lang="en-US" dirty="0"/>
              <a:t>for recommendations aim to change the user's buying </a:t>
            </a:r>
            <a:r>
              <a:rPr lang="en-US" dirty="0" smtClean="0"/>
              <a:t>behavior</a:t>
            </a:r>
            <a:endParaRPr lang="en-US" dirty="0"/>
          </a:p>
          <a:p>
            <a:r>
              <a:rPr lang="en-US" dirty="0" smtClean="0"/>
              <a:t>Effectiveness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support a user receives for making </a:t>
            </a:r>
            <a:r>
              <a:rPr lang="en-US" dirty="0" smtClean="0"/>
              <a:t>high-quality decisions</a:t>
            </a:r>
          </a:p>
          <a:p>
            <a:r>
              <a:rPr lang="en-US" dirty="0" smtClean="0"/>
              <a:t>Efficiency</a:t>
            </a:r>
          </a:p>
          <a:p>
            <a:pPr lvl="1"/>
            <a:r>
              <a:rPr lang="en-US" dirty="0" smtClean="0"/>
              <a:t>A system's </a:t>
            </a:r>
            <a:r>
              <a:rPr lang="en-US" dirty="0"/>
              <a:t>ability to support users in order to reduce </a:t>
            </a:r>
            <a:r>
              <a:rPr lang="en-US" dirty="0" smtClean="0"/>
              <a:t>the decision-making effort e.g. time</a:t>
            </a:r>
          </a:p>
          <a:p>
            <a:r>
              <a:rPr lang="en-US" dirty="0"/>
              <a:t>Satisfaction</a:t>
            </a:r>
          </a:p>
          <a:p>
            <a:pPr lvl="1"/>
            <a:r>
              <a:rPr lang="en-US" dirty="0"/>
              <a:t>Explanations can attempt to improve the overall satisfaction stemming from the use of a recommender system.</a:t>
            </a:r>
          </a:p>
          <a:p>
            <a:r>
              <a:rPr lang="en-US" dirty="0"/>
              <a:t>Relevance</a:t>
            </a:r>
          </a:p>
          <a:p>
            <a:pPr lvl="1"/>
            <a:r>
              <a:rPr lang="en-US" dirty="0"/>
              <a:t>Additional information may be required in conversational recommenders. Explanations can be provided to justify why additional information is needed from the </a:t>
            </a:r>
            <a:r>
              <a:rPr lang="en-US" dirty="0" smtClean="0"/>
              <a:t>user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06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457200" y="1066800"/>
            <a:ext cx="4724400" cy="5318760"/>
          </a:xfrm>
        </p:spPr>
        <p:txBody>
          <a:bodyPr>
            <a:normAutofit/>
          </a:bodyPr>
          <a:lstStyle/>
          <a:p>
            <a:endParaRPr lang="de-AT" dirty="0" smtClean="0"/>
          </a:p>
          <a:p>
            <a:r>
              <a:rPr lang="de-AT" dirty="0" err="1" smtClean="0"/>
              <a:t>Similarity</a:t>
            </a:r>
            <a:r>
              <a:rPr lang="de-AT" dirty="0" smtClean="0"/>
              <a:t> </a:t>
            </a:r>
            <a:r>
              <a:rPr lang="de-AT" dirty="0" err="1" smtClean="0"/>
              <a:t>between</a:t>
            </a:r>
            <a:r>
              <a:rPr lang="de-AT" dirty="0" smtClean="0"/>
              <a:t> </a:t>
            </a:r>
            <a:r>
              <a:rPr lang="de-AT" dirty="0" err="1" smtClean="0"/>
              <a:t>items</a:t>
            </a:r>
            <a:endParaRPr lang="de-AT" dirty="0" smtClean="0"/>
          </a:p>
          <a:p>
            <a:endParaRPr lang="de-AT" dirty="0" smtClean="0"/>
          </a:p>
          <a:p>
            <a:endParaRPr lang="de-AT" dirty="0" smtClean="0"/>
          </a:p>
          <a:p>
            <a:r>
              <a:rPr lang="de-AT" dirty="0" err="1" smtClean="0"/>
              <a:t>Similarity</a:t>
            </a:r>
            <a:r>
              <a:rPr lang="de-AT" dirty="0" smtClean="0"/>
              <a:t> </a:t>
            </a:r>
            <a:r>
              <a:rPr lang="de-AT" dirty="0" err="1" smtClean="0"/>
              <a:t>between</a:t>
            </a:r>
            <a:r>
              <a:rPr lang="de-AT" dirty="0" smtClean="0"/>
              <a:t> </a:t>
            </a:r>
            <a:r>
              <a:rPr lang="de-AT" dirty="0" err="1" smtClean="0"/>
              <a:t>users</a:t>
            </a:r>
            <a:endParaRPr lang="de-AT" dirty="0" smtClean="0"/>
          </a:p>
          <a:p>
            <a:endParaRPr lang="de-AT" dirty="0" smtClean="0"/>
          </a:p>
          <a:p>
            <a:r>
              <a:rPr lang="de-AT" dirty="0" smtClean="0"/>
              <a:t>Tags</a:t>
            </a:r>
          </a:p>
          <a:p>
            <a:pPr lvl="1"/>
            <a:r>
              <a:rPr lang="de-AT" dirty="0" smtClean="0"/>
              <a:t>Tag relevance (for items)</a:t>
            </a:r>
          </a:p>
          <a:p>
            <a:pPr lvl="1"/>
            <a:r>
              <a:rPr lang="de-AT" dirty="0" smtClean="0"/>
              <a:t>Tag preference (of users)</a:t>
            </a:r>
          </a:p>
          <a:p>
            <a:pPr lvl="1"/>
            <a:endParaRPr lang="de-DE" dirty="0"/>
          </a:p>
        </p:txBody>
      </p:sp>
      <p:pic>
        <p:nvPicPr>
          <p:cNvPr id="137218" name="Picture 2" descr="D:\projects\000-papers\general\habil\vortrag\material\why_cf.bmp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26088" y="987942"/>
            <a:ext cx="2408312" cy="1327029"/>
          </a:xfrm>
          <a:prstGeom prst="rect">
            <a:avLst/>
          </a:prstGeom>
          <a:noFill/>
        </p:spPr>
      </p:pic>
      <p:pic>
        <p:nvPicPr>
          <p:cNvPr id="13721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499462" y="2438399"/>
            <a:ext cx="2034938" cy="19650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45088" y="4583770"/>
            <a:ext cx="2789312" cy="17975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57570458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Explanation types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Nearest neighbor explanation</a:t>
            </a:r>
          </a:p>
          <a:p>
            <a:pPr lvl="1"/>
            <a:r>
              <a:rPr lang="en-US" dirty="0" smtClean="0"/>
              <a:t>Customers </a:t>
            </a:r>
            <a:r>
              <a:rPr lang="en-US" dirty="0"/>
              <a:t>who bought item X also bought items Y,Z</a:t>
            </a:r>
          </a:p>
          <a:p>
            <a:pPr lvl="1"/>
            <a:r>
              <a:rPr lang="en-US" dirty="0" smtClean="0"/>
              <a:t>Item </a:t>
            </a:r>
            <a:r>
              <a:rPr lang="en-US" dirty="0"/>
              <a:t>Y is recommended because you rated related item X</a:t>
            </a:r>
          </a:p>
          <a:p>
            <a:r>
              <a:rPr lang="en-US" dirty="0" smtClean="0"/>
              <a:t>Content </a:t>
            </a:r>
            <a:r>
              <a:rPr lang="en-US" dirty="0"/>
              <a:t>based explanation</a:t>
            </a:r>
          </a:p>
          <a:p>
            <a:pPr lvl="1"/>
            <a:r>
              <a:rPr lang="en-US" dirty="0" smtClean="0"/>
              <a:t>This </a:t>
            </a:r>
            <a:r>
              <a:rPr lang="en-US" dirty="0"/>
              <a:t>story deals with topics X,Y which belong to your </a:t>
            </a:r>
            <a:r>
              <a:rPr lang="en-US" dirty="0" smtClean="0"/>
              <a:t>topic of </a:t>
            </a:r>
            <a:r>
              <a:rPr lang="en-US" dirty="0"/>
              <a:t>interest</a:t>
            </a:r>
          </a:p>
          <a:p>
            <a:r>
              <a:rPr lang="en-US" dirty="0" smtClean="0"/>
              <a:t>Social-network </a:t>
            </a:r>
            <a:r>
              <a:rPr lang="en-US" dirty="0"/>
              <a:t>based explanation</a:t>
            </a:r>
          </a:p>
          <a:p>
            <a:pPr lvl="1"/>
            <a:r>
              <a:rPr lang="en-US" dirty="0" smtClean="0"/>
              <a:t>People </a:t>
            </a:r>
            <a:r>
              <a:rPr lang="en-US" dirty="0"/>
              <a:t>leverage their social network to reach </a:t>
            </a:r>
            <a:r>
              <a:rPr lang="en-US" dirty="0" smtClean="0"/>
              <a:t>information and </a:t>
            </a:r>
            <a:r>
              <a:rPr lang="en-US" dirty="0"/>
              <a:t>make use of trust relationships to filter information.</a:t>
            </a:r>
          </a:p>
          <a:p>
            <a:pPr lvl="2"/>
            <a:r>
              <a:rPr lang="en-US" dirty="0" smtClean="0"/>
              <a:t>Your </a:t>
            </a:r>
            <a:r>
              <a:rPr lang="en-US" dirty="0"/>
              <a:t>friend X wrote that blog</a:t>
            </a:r>
          </a:p>
          <a:p>
            <a:pPr lvl="2"/>
            <a:r>
              <a:rPr lang="en-US" dirty="0" smtClean="0"/>
              <a:t>50</a:t>
            </a:r>
            <a:r>
              <a:rPr lang="en-US" dirty="0"/>
              <a:t>% of your friends liked this item (while only 5% disliked it)</a:t>
            </a:r>
          </a:p>
        </p:txBody>
      </p:sp>
    </p:spTree>
    <p:extLst>
      <p:ext uri="{BB962C8B-B14F-4D97-AF65-F5344CB8AC3E}">
        <p14:creationId xmlns:p14="http://schemas.microsoft.com/office/powerpoint/2010/main" val="354601277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(II)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Attacks</a:t>
            </a:r>
          </a:p>
          <a:p>
            <a:pPr lvl="1"/>
            <a:r>
              <a:rPr lang="en-US" dirty="0" smtClean="0"/>
              <a:t>Push Attack: pushing the ratings up by creating fake users</a:t>
            </a:r>
          </a:p>
          <a:p>
            <a:pPr lvl="1"/>
            <a:r>
              <a:rPr lang="en-US" dirty="0" smtClean="0"/>
              <a:t>Nuke attack: </a:t>
            </a:r>
            <a:r>
              <a:rPr lang="en-US" dirty="0" err="1" smtClean="0"/>
              <a:t>DDoS</a:t>
            </a:r>
            <a:r>
              <a:rPr lang="en-US" dirty="0" smtClean="0"/>
              <a:t> attacks, stop the whole recommendation systems</a:t>
            </a:r>
            <a:endParaRPr lang="en-US" dirty="0"/>
          </a:p>
          <a:p>
            <a:r>
              <a:rPr lang="en-US" dirty="0" smtClean="0"/>
              <a:t>Privacy</a:t>
            </a:r>
          </a:p>
          <a:p>
            <a:pPr lvl="1"/>
            <a:r>
              <a:rPr lang="en-US" dirty="0" smtClean="0"/>
              <a:t>Employing user’s private information to recommend to others.</a:t>
            </a:r>
          </a:p>
          <a:p>
            <a:r>
              <a:rPr lang="en-US" dirty="0" smtClean="0"/>
              <a:t>Explanation</a:t>
            </a:r>
          </a:p>
          <a:p>
            <a:pPr lvl="1"/>
            <a:r>
              <a:rPr lang="en-US" dirty="0" smtClean="0"/>
              <a:t>Recommendation </a:t>
            </a:r>
            <a:r>
              <a:rPr lang="en-US" dirty="0"/>
              <a:t>systems often recommend </a:t>
            </a:r>
            <a:r>
              <a:rPr lang="en-US" dirty="0" smtClean="0"/>
              <a:t>items without any </a:t>
            </a:r>
            <a:r>
              <a:rPr lang="en-US" dirty="0"/>
              <a:t>explanation </a:t>
            </a:r>
            <a:r>
              <a:rPr lang="en-US" dirty="0" smtClean="0"/>
              <a:t>of why </a:t>
            </a:r>
            <a:r>
              <a:rPr lang="en-US" dirty="0"/>
              <a:t>recommending them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2141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ROGRESS-DOTS-CONFIG__" val="version3 650 5 516 1 20 19.4 255:0:0 186:0:226 0:128:128 186:223:226 arial"/>
</p:tagLst>
</file>

<file path=ppt/theme/theme1.xml><?xml version="1.0" encoding="utf-8"?>
<a:theme xmlns:a="http://schemas.openxmlformats.org/drawingml/2006/main" name="LastTemplate">
  <a:themeElements>
    <a:clrScheme name="Grayscale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Civic">
      <a:majorFont>
        <a:latin typeface="Georgia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Georgia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ln/>
      </a:spPr>
      <a:bodyPr/>
      <a:lstStyle>
        <a:defPPr algn="ctr">
          <a:spcBef>
            <a:spcPct val="0"/>
          </a:spcBef>
          <a:defRPr kumimoji="0" sz="6000" b="1" i="0" u="none" strike="noStrike" kern="1200" normalizeH="0" noProof="0" dirty="0" smtClean="0">
            <a:solidFill>
              <a:schemeClr val="bg1"/>
            </a:solidFill>
            <a:uLnTx/>
            <a:uFillTx/>
          </a:defRPr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LastTemplate</Template>
  <TotalTime>48035</TotalTime>
  <Words>4196</Words>
  <Application>Microsoft Office PowerPoint</Application>
  <PresentationFormat>On-screen Show (4:3)</PresentationFormat>
  <Paragraphs>496</Paragraphs>
  <Slides>84</Slides>
  <Notes>22</Notes>
  <HiddenSlides>1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0" baseType="lpstr">
      <vt:lpstr>Arial</vt:lpstr>
      <vt:lpstr>Calibri</vt:lpstr>
      <vt:lpstr>Cambria Math</vt:lpstr>
      <vt:lpstr>Georgia</vt:lpstr>
      <vt:lpstr>Wingdings</vt:lpstr>
      <vt:lpstr>LastTemplate</vt:lpstr>
      <vt:lpstr>Recommendation in Social Media</vt:lpstr>
      <vt:lpstr>Difficulties of Making Decision</vt:lpstr>
      <vt:lpstr>When Does This Problem Occur?</vt:lpstr>
      <vt:lpstr>Common Solutions to the Problem</vt:lpstr>
      <vt:lpstr>Recommender Systems - Examples</vt:lpstr>
      <vt:lpstr>Main Idea behind Recommender Systems</vt:lpstr>
      <vt:lpstr>Recommendation vs. Search</vt:lpstr>
      <vt:lpstr>Challenges (I)</vt:lpstr>
      <vt:lpstr>Challenges (II)</vt:lpstr>
      <vt:lpstr>Classical  Recommendation Algorithms</vt:lpstr>
      <vt:lpstr>Content-Based Methods</vt:lpstr>
      <vt:lpstr>Content-based Recommendation: An Example</vt:lpstr>
      <vt:lpstr>Content-based Recommendation Algorithm</vt:lpstr>
      <vt:lpstr>Content-based Recommendation: Example</vt:lpstr>
      <vt:lpstr>Content-Based Methods</vt:lpstr>
      <vt:lpstr>Content-Based Recommendation Algorithm</vt:lpstr>
      <vt:lpstr>Collaborative Filtering</vt:lpstr>
      <vt:lpstr>Rating Matrix: An Example</vt:lpstr>
      <vt:lpstr>Rating Matrix</vt:lpstr>
      <vt:lpstr>Collaborative Filtering</vt:lpstr>
      <vt:lpstr>Memory-Based Collaborative Filtering</vt:lpstr>
      <vt:lpstr>Collaborative Filtering: Algorithm</vt:lpstr>
      <vt:lpstr>Collaborative Filtering: Illustration</vt:lpstr>
      <vt:lpstr>Measure Similarity between Users (or Items)</vt:lpstr>
      <vt:lpstr>User-based Collaborative Filtering</vt:lpstr>
      <vt:lpstr>User-based CF</vt:lpstr>
      <vt:lpstr>User-based CF, Example</vt:lpstr>
      <vt:lpstr>User-based CF, Example- continued </vt:lpstr>
      <vt:lpstr>Item-based CF</vt:lpstr>
      <vt:lpstr>Item-based CF, Example</vt:lpstr>
      <vt:lpstr>Model-Based Collaborative Filtering</vt:lpstr>
      <vt:lpstr>Singular Value Decomposition (SVD)</vt:lpstr>
      <vt:lpstr>Low-rank Matrix Approximation</vt:lpstr>
      <vt:lpstr>Low-rank Matrix Approximation with SVD</vt:lpstr>
      <vt:lpstr>Model-based CF, Example</vt:lpstr>
      <vt:lpstr>Recommendation to  a Group</vt:lpstr>
      <vt:lpstr>Recommendation to Groups</vt:lpstr>
      <vt:lpstr>Tasks of a Group Recommender System</vt:lpstr>
      <vt:lpstr>Aggregation Strategies</vt:lpstr>
      <vt:lpstr>Recommendation to Group, an Example</vt:lpstr>
      <vt:lpstr>Recommendation Using Social Context</vt:lpstr>
      <vt:lpstr>Information Available in Social Context</vt:lpstr>
      <vt:lpstr>Recommendation Using Social Context Alone</vt:lpstr>
      <vt:lpstr>Extending Classical Methods</vt:lpstr>
      <vt:lpstr>Modeling Social Information in Recommendation</vt:lpstr>
      <vt:lpstr>Recommendation Constrained by Social Context</vt:lpstr>
      <vt:lpstr>Example</vt:lpstr>
      <vt:lpstr>Evaluation  of  Recommender Systems</vt:lpstr>
      <vt:lpstr>Evaluating Recommender Systems is difficult</vt:lpstr>
      <vt:lpstr>Evaluating Recommender Systems</vt:lpstr>
      <vt:lpstr>How Do We Evaluate Recommenders</vt:lpstr>
      <vt:lpstr>Accuracy Metrics</vt:lpstr>
      <vt:lpstr>Predictive accuracy - Metrics measure error rate</vt:lpstr>
      <vt:lpstr>Evaluation, Example</vt:lpstr>
      <vt:lpstr>Relevance: Precision and Recall</vt:lpstr>
      <vt:lpstr>Evaluating Relevancy, Example</vt:lpstr>
      <vt:lpstr>Evaluating Ranking of Recommendation</vt:lpstr>
      <vt:lpstr>Ranking, Example</vt:lpstr>
      <vt:lpstr>PowerPoint Presentation</vt:lpstr>
      <vt:lpstr>Extra Slides</vt:lpstr>
      <vt:lpstr>Beyond Accuracy, Relevance, and Rank</vt:lpstr>
      <vt:lpstr>Content Recommendation in Social Media</vt:lpstr>
      <vt:lpstr>Video Recommendation</vt:lpstr>
      <vt:lpstr>Video Recommendation: Association Rule Mining</vt:lpstr>
      <vt:lpstr>Video Recommendation: Co-visitation</vt:lpstr>
      <vt:lpstr>Tag Recommendation</vt:lpstr>
      <vt:lpstr>Tag Recommendation: Popularity-based and CF Approaches </vt:lpstr>
      <vt:lpstr>Tag Recommendation: Content- and Graph-based Approaches </vt:lpstr>
      <vt:lpstr>News Recommendation</vt:lpstr>
      <vt:lpstr>Blog Recommendation</vt:lpstr>
      <vt:lpstr>Blog Recommendation: An Algorithm</vt:lpstr>
      <vt:lpstr>Social Media Content Recommendation: Tag Based </vt:lpstr>
      <vt:lpstr>Tag Based Recommendation</vt:lpstr>
      <vt:lpstr>Hybrid Approaches to Recommendation</vt:lpstr>
      <vt:lpstr>Pipeline hybridization</vt:lpstr>
      <vt:lpstr>Parallelized hybridization</vt:lpstr>
      <vt:lpstr>Recommendation Explanation</vt:lpstr>
      <vt:lpstr>Confidence</vt:lpstr>
      <vt:lpstr>The Confidence Challenge</vt:lpstr>
      <vt:lpstr>Explanations in recommender systems</vt:lpstr>
      <vt:lpstr>Objectives of explanations</vt:lpstr>
      <vt:lpstr>Objectives of explanations</vt:lpstr>
      <vt:lpstr>Examples</vt:lpstr>
      <vt:lpstr>Explanation types</vt:lpstr>
    </vt:vector>
  </TitlesOfParts>
  <Company>Arizona State University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Mining: An Introduction - Book Slides</dc:title>
  <dc:subject>Social Media Mining</dc:subject>
  <dc:creator>Reza Zafarani</dc:creator>
  <cp:keywords>Social Media Mining; SMM</cp:keywords>
  <dc:description>Book Draft PDF and Powerpoint Slides available at http://dmml.asu.edu/smm</dc:description>
  <cp:lastModifiedBy>Reza Zafarani</cp:lastModifiedBy>
  <cp:revision>2290</cp:revision>
  <cp:lastPrinted>2012-08-17T16:28:21Z</cp:lastPrinted>
  <dcterms:created xsi:type="dcterms:W3CDTF">2010-10-09T16:31:58Z</dcterms:created>
  <dcterms:modified xsi:type="dcterms:W3CDTF">2015-01-05T05:31:51Z</dcterms:modified>
  <cp:category>Social Media Mining</cp:category>
</cp:coreProperties>
</file>